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media/image3.jpg" ContentType="image/jpg"/>
  <Override PartName="/ppt/media/image4.jpg" ContentType="image/jpg"/>
  <Override PartName="/ppt/media/image5.jpg" ContentType="image/jpg"/>
  <Override PartName="/ppt/media/image6.jpg" ContentType="image/jpg"/>
  <Override PartName="/ppt/notesSlides/notesSlide1.xml" ContentType="application/vnd.openxmlformats-officedocument.presentationml.notesSlide+xml"/>
  <Override PartName="/ppt/media/image7.jpg" ContentType="image/jpg"/>
  <Override PartName="/ppt/media/image9.jpg" ContentType="image/jpg"/>
  <Override PartName="/ppt/media/image10.jpg" ContentType="image/jpg"/>
  <Override PartName="/ppt/media/image11.jpg" ContentType="image/jp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6" r:id="rId1"/>
  </p:sldMasterIdLst>
  <p:notesMasterIdLst>
    <p:notesMasterId r:id="rId26"/>
  </p:notesMasterIdLst>
  <p:sldIdLst>
    <p:sldId id="280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82" r:id="rId23"/>
    <p:sldId id="279" r:id="rId24"/>
    <p:sldId id="281" r:id="rId25"/>
  </p:sldIdLst>
  <p:sldSz cx="9144000" cy="6858000" type="screen4x3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aushik Aaryan" initials="KA" lastIdx="1" clrIdx="0">
    <p:extLst>
      <p:ext uri="{19B8F6BF-5375-455C-9EA6-DF929625EA0E}">
        <p15:presenceInfo xmlns:p15="http://schemas.microsoft.com/office/powerpoint/2012/main" userId="407ca464d04fa1c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2" d="100"/>
          <a:sy n="62" d="100"/>
        </p:scale>
        <p:origin x="1400" y="2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7E7BF6-1FE5-4DC3-B98E-B36DF1ADADD2}" type="datetimeFigureOut">
              <a:rPr lang="en-IN" smtClean="0"/>
              <a:t>24-04-2023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857250"/>
            <a:ext cx="30861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FCC617-FA32-4F00-AC16-6A0605B9EC2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881350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FCC617-FA32-4F00-AC16-6A0605B9EC24}" type="slidenum">
              <a:rPr lang="en-IN" smtClean="0"/>
              <a:t>10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493661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2FBAB7-C787-602A-1DD3-19FEFB68B6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7FDA30-2161-F79B-029E-FC4BB53308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E0178F-727F-1C11-CA44-D700DFB244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76F1A3-C0A3-0C94-FAA6-43E5254CBB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C7B5AD-05B2-2194-A7C4-AEF2EDC09B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142240">
              <a:lnSpc>
                <a:spcPts val="1795"/>
              </a:lnSpc>
            </a:pPr>
            <a:fld id="{81D60167-4931-47E6-BA6A-407CBD079E47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592622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9EDC20-AC23-B687-394D-F61DC2AE1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596635-8238-A7D6-3D03-5C890C7980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1F2B6E-1801-6285-415C-1D372B51E0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3128A6-FDD4-6DC0-A61A-576D346B8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D13F62-7C93-4A53-8BBE-6D35F5C3F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142240">
              <a:lnSpc>
                <a:spcPts val="1795"/>
              </a:lnSpc>
            </a:pPr>
            <a:fld id="{81D60167-4931-47E6-BA6A-407CBD079E47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900754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9727F58-F3C9-465B-4B36-91D3591A935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4D83B5-6D95-B8BE-84D7-BBD3CD104B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D24BBB-B007-C8D5-5415-BBC2A6F1DE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B10F1-DEA1-772F-F78F-65B3CA503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3DC3AE-748D-A184-9FB8-F7A942667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142240">
              <a:lnSpc>
                <a:spcPts val="1795"/>
              </a:lnSpc>
            </a:pPr>
            <a:fld id="{81D60167-4931-47E6-BA6A-407CBD079E47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788551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E173FF-30D8-F9E3-5F17-F2D2C2001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78F78A-C824-8229-A7D3-0A1884D267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C66818-F059-142E-FEFC-5FC88FBE14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402E4B-C357-BC00-3F68-9B63546A0B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4E37AB-11AB-605F-327D-563A7206EE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142240">
              <a:lnSpc>
                <a:spcPts val="1795"/>
              </a:lnSpc>
            </a:pPr>
            <a:fld id="{81D60167-4931-47E6-BA6A-407CBD079E47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638631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2878-CC91-EC36-6620-E5FDEE4EA3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8F8B7B-FEF3-80E1-C740-60301AA1CA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72D3F9-F151-5F3A-6651-D062B79EAE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14A57B-854C-D4E3-1BCE-1D82E597E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2D6E2B-F984-D710-8B96-B7D1AFF9E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142240">
              <a:lnSpc>
                <a:spcPts val="1795"/>
              </a:lnSpc>
            </a:pPr>
            <a:fld id="{81D60167-4931-47E6-BA6A-407CBD079E47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52278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A6540-4844-CF7C-1F56-480C1EEA1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F1DF3B-2273-3005-D0AF-038F7F4E35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6316DA-74A1-5641-234E-95B5DA5BA3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DD9919-61DA-2F93-4691-02FED50910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4/24/2023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2B4DB4-A6E7-D8ED-7533-D974E37D07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899F3C-46D7-3876-C16E-FAFB8FB8C3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142240">
              <a:lnSpc>
                <a:spcPts val="1795"/>
              </a:lnSpc>
            </a:pPr>
            <a:fld id="{81D60167-4931-47E6-BA6A-407CBD079E47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507820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8D0662-EF26-37B9-4400-36576319B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D4CC58-60B5-713A-F3EF-ABCC8D7EB1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E97D44-A65E-4C58-D3D7-15F687A5B6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C6DE6D-3904-95B9-F9B2-A568E65393D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B7E4ADF-3050-25E1-D4AB-4F467A0966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58BD33D-FF12-5CAA-AC6F-C031CFFB1C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4/24/2023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07C24C0-F8A4-F024-CACC-7ABB32552C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9BB5CFD-B993-EB73-029F-EF1FCC52C1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142240">
              <a:lnSpc>
                <a:spcPts val="1795"/>
              </a:lnSpc>
            </a:pPr>
            <a:fld id="{81D60167-4931-47E6-BA6A-407CBD079E47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811763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99E04-B231-A85E-FFE5-FEF38C387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504BAE-9611-BAE3-7F0F-D7ACE80939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4/24/2023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7E89C9-D33D-9210-5EB2-282520DDC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C18DDD-38FB-D6BB-ED8E-72CF8C3881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142240">
              <a:lnSpc>
                <a:spcPts val="1795"/>
              </a:lnSpc>
            </a:pPr>
            <a:fld id="{81D60167-4931-47E6-BA6A-407CBD079E47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994010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D37F49-4825-4199-01C0-7176CA06D2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4/24/2023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BDB4-2E85-4AE4-8A72-BA4A05D1A9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77BB24-01CC-F07B-1E5A-A1B1661B5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142240">
              <a:lnSpc>
                <a:spcPts val="1795"/>
              </a:lnSpc>
            </a:pPr>
            <a:fld id="{81D60167-4931-47E6-BA6A-407CBD079E47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544733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4F9EBF-2056-E089-A858-C23D532644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1370B1-57A9-4792-FB10-4B2FD20350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FD665D-CFC2-1C9B-6C6C-55DA7B2035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417329-CE42-CBE1-A742-11A6BC0E72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4/24/2023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171129-EE89-C671-11AC-284D7EBA6F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035E98-158A-FFF7-E081-0D1A0CDC2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142240">
              <a:lnSpc>
                <a:spcPts val="1795"/>
              </a:lnSpc>
            </a:pPr>
            <a:fld id="{81D60167-4931-47E6-BA6A-407CBD079E47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439809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610DA-3C6C-7D2E-2F51-42CF1618C9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8D61D12-786A-6783-A4A6-D7A681ED4A2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C44368-2A5C-CA57-6A13-D84D8E15D1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C7ABDC-2453-07BF-A017-F4C48D539A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4/24/2023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AE6609-B765-4D5B-E6DD-D450CF1B9A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E6FF3B-CC21-0E68-C3BB-7112BDECD7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142240">
              <a:lnSpc>
                <a:spcPts val="1795"/>
              </a:lnSpc>
            </a:pPr>
            <a:fld id="{81D60167-4931-47E6-BA6A-407CBD079E47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805827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66000"/>
            <a:lum/>
          </a:blip>
          <a:srcRect/>
          <a:stretch>
            <a:fillRect l="-5000" r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8A14E3B-0E88-5EC8-0516-262E870329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CB5F71-610C-9C66-FFD2-DB7BF3BC08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2E9B9B-7CA4-6938-AE40-8CFBFCE3447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4/24/2023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3E3218-D5BC-CF88-846F-FC604B0AD8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B14441-4949-05BA-0F54-8A89C8AD3B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142240">
              <a:lnSpc>
                <a:spcPts val="1795"/>
              </a:lnSpc>
            </a:pPr>
            <a:fld id="{81D60167-4931-47E6-BA6A-407CBD079E47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909884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97E4E-7FF4-3519-3D41-D851A72A6BD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95E89A-5609-62BE-A597-0C78BEE92D0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7B37DD-CD75-21A6-0108-25E7E9F57EB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9276B66-5765-5867-814C-AF36389E3C91}"/>
              </a:ext>
            </a:extLst>
          </p:cNvPr>
          <p:cNvSpPr txBox="1"/>
          <p:nvPr/>
        </p:nvSpPr>
        <p:spPr>
          <a:xfrm>
            <a:off x="457200" y="563880"/>
            <a:ext cx="7848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</a:t>
            </a:r>
            <a:r>
              <a:rPr lang="en-IN" sz="3600" dirty="0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ARTIFICIAL INTELLIGENCE </a:t>
            </a:r>
          </a:p>
          <a:p>
            <a:r>
              <a:rPr lang="en-IN" sz="3600" dirty="0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IN</a:t>
            </a:r>
          </a:p>
          <a:p>
            <a:r>
              <a:rPr lang="en-IN" sz="3600" dirty="0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SMART CITIES</a:t>
            </a:r>
            <a:endParaRPr lang="en-IN" sz="3200" dirty="0">
              <a:solidFill>
                <a:schemeClr val="accent4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5141931"/>
      </p:ext>
    </p:extLst>
  </p:cSld>
  <p:clrMapOvr>
    <a:masterClrMapping/>
  </p:clrMapOvr>
  <p:transition spd="slow">
    <p:randomBar dir="vert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5940" y="330200"/>
            <a:ext cx="8007350" cy="28341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715" indent="-3429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b="1" dirty="0">
                <a:latin typeface="Times New Roman"/>
                <a:cs typeface="Times New Roman"/>
              </a:rPr>
              <a:t>3.2</a:t>
            </a:r>
            <a:r>
              <a:rPr b="1" spc="415" dirty="0">
                <a:latin typeface="Times New Roman"/>
                <a:cs typeface="Times New Roman"/>
              </a:rPr>
              <a:t> </a:t>
            </a:r>
            <a:r>
              <a:rPr b="1" dirty="0">
                <a:latin typeface="Times New Roman"/>
                <a:cs typeface="Times New Roman"/>
              </a:rPr>
              <a:t>Enhanced Energy</a:t>
            </a:r>
            <a:r>
              <a:rPr b="1" spc="-5" dirty="0">
                <a:latin typeface="Times New Roman"/>
                <a:cs typeface="Times New Roman"/>
              </a:rPr>
              <a:t> </a:t>
            </a:r>
            <a:r>
              <a:rPr b="1" dirty="0">
                <a:latin typeface="Times New Roman"/>
                <a:cs typeface="Times New Roman"/>
              </a:rPr>
              <a:t>Management:</a:t>
            </a:r>
            <a:r>
              <a:rPr b="1" spc="-30" dirty="0"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AI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can 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be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used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to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optimize</a:t>
            </a:r>
            <a:r>
              <a:rPr spc="7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energy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consumption</a:t>
            </a:r>
            <a:r>
              <a:rPr spc="4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in 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smart</a:t>
            </a:r>
            <a:r>
              <a:rPr spc="6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buildings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and</a:t>
            </a:r>
            <a:r>
              <a:rPr spc="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homes.</a:t>
            </a:r>
            <a:r>
              <a:rPr spc="4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For</a:t>
            </a:r>
            <a:r>
              <a:rPr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instance,</a:t>
            </a:r>
            <a:r>
              <a:rPr spc="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smart</a:t>
            </a:r>
            <a:r>
              <a:rPr spc="6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thermostats</a:t>
            </a:r>
            <a:r>
              <a:rPr spc="6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can</a:t>
            </a:r>
            <a:r>
              <a:rPr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learn</a:t>
            </a:r>
            <a:r>
              <a:rPr spc="3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occupants'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behavior</a:t>
            </a:r>
            <a:r>
              <a:rPr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and </a:t>
            </a:r>
            <a:r>
              <a:rPr spc="-38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adjust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heating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and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cooling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settings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to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conserve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25" dirty="0">
                <a:solidFill>
                  <a:srgbClr val="252525"/>
                </a:solidFill>
                <a:latin typeface="Times New Roman"/>
                <a:cs typeface="Times New Roman"/>
              </a:rPr>
              <a:t>energy.</a:t>
            </a:r>
            <a:r>
              <a:rPr spc="-6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AI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can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also</a:t>
            </a:r>
            <a:r>
              <a:rPr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be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used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to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manage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 renewable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energy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sources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like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solar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and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wind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20" dirty="0">
                <a:solidFill>
                  <a:srgbClr val="252525"/>
                </a:solidFill>
                <a:latin typeface="Times New Roman"/>
                <a:cs typeface="Times New Roman"/>
              </a:rPr>
              <a:t>power.</a:t>
            </a:r>
            <a:endParaRPr dirty="0">
              <a:latin typeface="Times New Roman"/>
              <a:cs typeface="Times New Roman"/>
            </a:endParaRPr>
          </a:p>
          <a:p>
            <a:pPr marL="355600" marR="5080" indent="-342900">
              <a:lnSpc>
                <a:spcPct val="100000"/>
              </a:lnSpc>
              <a:spcBef>
                <a:spcPts val="39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Through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the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use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of</a:t>
            </a:r>
            <a:r>
              <a:rPr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real-time</a:t>
            </a:r>
            <a:r>
              <a:rPr spc="7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data,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Enhanced</a:t>
            </a:r>
            <a:r>
              <a:rPr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Energy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Management</a:t>
            </a:r>
            <a:r>
              <a:rPr spc="7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systems</a:t>
            </a:r>
            <a:r>
              <a:rPr spc="6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can</a:t>
            </a:r>
            <a:r>
              <a:rPr spc="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predict</a:t>
            </a:r>
            <a:r>
              <a:rPr spc="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energy </a:t>
            </a:r>
            <a:r>
              <a:rPr spc="-38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demand</a:t>
            </a:r>
            <a:r>
              <a:rPr spc="4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and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20" dirty="0">
                <a:solidFill>
                  <a:srgbClr val="252525"/>
                </a:solidFill>
                <a:latin typeface="Times New Roman"/>
                <a:cs typeface="Times New Roman"/>
              </a:rPr>
              <a:t>supply,</a:t>
            </a:r>
            <a:r>
              <a:rPr spc="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identify</a:t>
            </a:r>
            <a:r>
              <a:rPr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energy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inefficiencies,</a:t>
            </a:r>
            <a:r>
              <a:rPr spc="3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and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optimize</a:t>
            </a:r>
            <a:r>
              <a:rPr spc="6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energy</a:t>
            </a:r>
            <a:r>
              <a:rPr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usage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to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reduce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waste </a:t>
            </a:r>
            <a:r>
              <a:rPr spc="-38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and</a:t>
            </a:r>
            <a:r>
              <a:rPr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lower</a:t>
            </a:r>
            <a:r>
              <a:rPr spc="3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carbon</a:t>
            </a:r>
            <a:r>
              <a:rPr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emissions.</a:t>
            </a:r>
            <a:r>
              <a:rPr spc="5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This</a:t>
            </a:r>
            <a:r>
              <a:rPr spc="3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can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be</a:t>
            </a:r>
            <a:r>
              <a:rPr spc="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done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by</a:t>
            </a:r>
            <a:r>
              <a:rPr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implementing</a:t>
            </a:r>
            <a:r>
              <a:rPr spc="7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various</a:t>
            </a:r>
            <a:r>
              <a:rPr spc="3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strategies</a:t>
            </a:r>
            <a:r>
              <a:rPr spc="6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such</a:t>
            </a:r>
            <a:r>
              <a:rPr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as 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load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shifting,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demand</a:t>
            </a:r>
            <a:r>
              <a:rPr spc="3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response,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and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energy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storage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management.</a:t>
            </a:r>
            <a:endParaRPr dirty="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28650" y="3429000"/>
            <a:ext cx="7924800" cy="312420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517394" y="5791200"/>
            <a:ext cx="4645406" cy="1116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endParaRPr lang="en-IN" sz="1700" spc="-5" dirty="0">
              <a:latin typeface="Palatino Linotype"/>
              <a:cs typeface="Palatino Linotype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lang="en-IN" sz="1700" spc="-5" dirty="0">
              <a:latin typeface="Palatino Linotype"/>
              <a:cs typeface="Palatino Linotype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lang="en-IN" sz="1700" spc="-5" dirty="0">
              <a:latin typeface="Palatino Linotype"/>
              <a:cs typeface="Palatino Linotype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5" dirty="0">
                <a:latin typeface="Palatino Linotype"/>
                <a:cs typeface="Palatino Linotype"/>
              </a:rPr>
              <a:t>Figure</a:t>
            </a:r>
            <a:r>
              <a:rPr sz="1700" spc="5" dirty="0">
                <a:latin typeface="Palatino Linotype"/>
                <a:cs typeface="Palatino Linotype"/>
              </a:rPr>
              <a:t> </a:t>
            </a:r>
            <a:r>
              <a:rPr sz="1700" dirty="0">
                <a:latin typeface="Palatino Linotype"/>
                <a:cs typeface="Palatino Linotype"/>
              </a:rPr>
              <a:t>5:</a:t>
            </a:r>
            <a:r>
              <a:rPr sz="1700" spc="-5" dirty="0">
                <a:latin typeface="Palatino Linotype"/>
                <a:cs typeface="Palatino Linotype"/>
              </a:rPr>
              <a:t> </a:t>
            </a:r>
            <a:r>
              <a:rPr sz="1700" dirty="0">
                <a:latin typeface="Palatino Linotype"/>
                <a:cs typeface="Palatino Linotype"/>
              </a:rPr>
              <a:t>Energy</a:t>
            </a:r>
            <a:r>
              <a:rPr sz="1700" spc="-10" dirty="0">
                <a:latin typeface="Palatino Linotype"/>
                <a:cs typeface="Palatino Linotype"/>
              </a:rPr>
              <a:t> </a:t>
            </a:r>
            <a:r>
              <a:rPr sz="1700" spc="-5" dirty="0">
                <a:latin typeface="Palatino Linotype"/>
                <a:cs typeface="Palatino Linotype"/>
              </a:rPr>
              <a:t>Sustainability</a:t>
            </a:r>
            <a:r>
              <a:rPr sz="1700" dirty="0">
                <a:latin typeface="Palatino Linotype"/>
                <a:cs typeface="Palatino Linotype"/>
              </a:rPr>
              <a:t> </a:t>
            </a:r>
            <a:r>
              <a:rPr sz="1700" spc="-5" dirty="0">
                <a:latin typeface="Palatino Linotype"/>
                <a:cs typeface="Palatino Linotype"/>
              </a:rPr>
              <a:t>in </a:t>
            </a:r>
            <a:r>
              <a:rPr sz="1700" dirty="0">
                <a:latin typeface="Palatino Linotype"/>
                <a:cs typeface="Palatino Linotype"/>
              </a:rPr>
              <a:t>Smart</a:t>
            </a:r>
            <a:r>
              <a:rPr sz="1700" spc="-25" dirty="0">
                <a:latin typeface="Palatino Linotype"/>
                <a:cs typeface="Palatino Linotype"/>
              </a:rPr>
              <a:t> </a:t>
            </a:r>
            <a:r>
              <a:rPr sz="1700" dirty="0">
                <a:latin typeface="Palatino Linotype"/>
                <a:cs typeface="Palatino Linotype"/>
              </a:rPr>
              <a:t>Cities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42240">
              <a:lnSpc>
                <a:spcPts val="1795"/>
              </a:lnSpc>
            </a:pPr>
            <a:r>
              <a:rPr dirty="0"/>
              <a:t>13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57200" y="533400"/>
            <a:ext cx="8113395" cy="5962393"/>
          </a:xfrm>
          <a:prstGeom prst="rect">
            <a:avLst/>
          </a:prstGeom>
        </p:spPr>
        <p:txBody>
          <a:bodyPr vert="horz" wrap="square" lIns="0" tIns="26669" rIns="0" bIns="0" rtlCol="0">
            <a:spAutoFit/>
          </a:bodyPr>
          <a:lstStyle/>
          <a:p>
            <a:pPr marL="355600" marR="15240" indent="-342900">
              <a:lnSpc>
                <a:spcPct val="102200"/>
              </a:lnSpc>
              <a:spcBef>
                <a:spcPts val="209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b="1" dirty="0">
                <a:latin typeface="Times New Roman"/>
                <a:cs typeface="Times New Roman"/>
              </a:rPr>
              <a:t>3.3</a:t>
            </a:r>
            <a:r>
              <a:rPr b="1" spc="5" dirty="0">
                <a:latin typeface="Times New Roman"/>
                <a:cs typeface="Times New Roman"/>
              </a:rPr>
              <a:t> </a:t>
            </a:r>
            <a:r>
              <a:rPr b="1" spc="-5" dirty="0">
                <a:latin typeface="Times New Roman"/>
                <a:cs typeface="Times New Roman"/>
              </a:rPr>
              <a:t>Improved Public </a:t>
            </a:r>
            <a:r>
              <a:rPr b="1" dirty="0">
                <a:latin typeface="Times New Roman"/>
                <a:cs typeface="Times New Roman"/>
              </a:rPr>
              <a:t>Safety:</a:t>
            </a:r>
            <a:r>
              <a:rPr b="1" spc="5" dirty="0"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AI can be used to enhance public 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safety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by analyzing 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real- 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time</a:t>
            </a:r>
            <a:r>
              <a:rPr spc="6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data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from</a:t>
            </a:r>
            <a:r>
              <a:rPr spc="3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surveillance</a:t>
            </a:r>
            <a:r>
              <a:rPr spc="4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cameras</a:t>
            </a:r>
            <a:r>
              <a:rPr spc="7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and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sensors</a:t>
            </a:r>
            <a:r>
              <a:rPr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to</a:t>
            </a:r>
            <a:r>
              <a:rPr spc="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detect</a:t>
            </a:r>
            <a:r>
              <a:rPr spc="3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potential</a:t>
            </a:r>
            <a:r>
              <a:rPr spc="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threats,</a:t>
            </a:r>
            <a:r>
              <a:rPr spc="4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such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as</a:t>
            </a:r>
            <a:r>
              <a:rPr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accidents, 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crimes,</a:t>
            </a:r>
            <a:r>
              <a:rPr spc="6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and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fires.</a:t>
            </a:r>
            <a:r>
              <a:rPr spc="-6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AI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can</a:t>
            </a:r>
            <a:r>
              <a:rPr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also</a:t>
            </a:r>
            <a:r>
              <a:rPr spc="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be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used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to</a:t>
            </a:r>
            <a:r>
              <a:rPr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alert</a:t>
            </a:r>
            <a:r>
              <a:rPr spc="3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emergency</a:t>
            </a:r>
            <a:r>
              <a:rPr spc="6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services</a:t>
            </a:r>
            <a:r>
              <a:rPr spc="3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and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dispatch</a:t>
            </a:r>
            <a:r>
              <a:rPr spc="3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the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appropriate </a:t>
            </a:r>
            <a:r>
              <a:rPr spc="-38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response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teams.</a:t>
            </a:r>
            <a:endParaRPr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har char="•"/>
            </a:pPr>
            <a:endParaRPr sz="2400" dirty="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AI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can</a:t>
            </a:r>
            <a:r>
              <a:rPr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be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used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to</a:t>
            </a:r>
            <a:r>
              <a:rPr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analyze</a:t>
            </a:r>
            <a:r>
              <a:rPr spc="3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data</a:t>
            </a:r>
            <a:r>
              <a:rPr spc="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from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security</a:t>
            </a:r>
            <a:r>
              <a:rPr spc="4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cameras,</a:t>
            </a:r>
            <a:r>
              <a:rPr spc="6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sensors,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and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other</a:t>
            </a:r>
            <a:r>
              <a:rPr spc="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sources</a:t>
            </a:r>
            <a:r>
              <a:rPr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to</a:t>
            </a:r>
            <a:r>
              <a:rPr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detect</a:t>
            </a:r>
            <a:r>
              <a:rPr spc="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and</a:t>
            </a:r>
            <a:endParaRPr dirty="0">
              <a:latin typeface="Times New Roman"/>
              <a:cs typeface="Times New Roman"/>
            </a:endParaRPr>
          </a:p>
          <a:p>
            <a:pPr marL="355600">
              <a:lnSpc>
                <a:spcPct val="100000"/>
              </a:lnSpc>
              <a:spcBef>
                <a:spcPts val="5"/>
              </a:spcBef>
            </a:pP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prevent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crime,</a:t>
            </a:r>
            <a:r>
              <a:rPr spc="5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and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to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respond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quickly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to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emergencies.</a:t>
            </a:r>
            <a:endParaRPr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400" dirty="0">
              <a:latin typeface="Times New Roman"/>
              <a:cs typeface="Times New Roman"/>
            </a:endParaRPr>
          </a:p>
          <a:p>
            <a:pPr marL="355600" marR="60325" indent="-342900">
              <a:lnSpc>
                <a:spcPct val="100000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b="1" spc="-5" dirty="0">
                <a:solidFill>
                  <a:srgbClr val="252525"/>
                </a:solidFill>
                <a:latin typeface="Times New Roman"/>
                <a:cs typeface="Times New Roman"/>
              </a:rPr>
              <a:t>Predictive</a:t>
            </a:r>
            <a:r>
              <a:rPr b="1" spc="-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b="1" spc="-5" dirty="0">
                <a:solidFill>
                  <a:srgbClr val="252525"/>
                </a:solidFill>
                <a:latin typeface="Times New Roman"/>
                <a:cs typeface="Times New Roman"/>
              </a:rPr>
              <a:t>Policing:</a:t>
            </a:r>
            <a:r>
              <a:rPr b="1"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AI-powered</a:t>
            </a:r>
            <a:r>
              <a:rPr spc="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predictive</a:t>
            </a:r>
            <a:r>
              <a:rPr spc="3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policing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systems</a:t>
            </a:r>
            <a:r>
              <a:rPr spc="6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can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help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law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enforcement 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agencies</a:t>
            </a:r>
            <a:r>
              <a:rPr spc="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predict</a:t>
            </a:r>
            <a:r>
              <a:rPr spc="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where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crimes</a:t>
            </a:r>
            <a:r>
              <a:rPr spc="6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are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likely</a:t>
            </a:r>
            <a:r>
              <a:rPr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to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occur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based</a:t>
            </a:r>
            <a:r>
              <a:rPr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on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historical</a:t>
            </a:r>
            <a:r>
              <a:rPr spc="4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crime</a:t>
            </a:r>
            <a:r>
              <a:rPr spc="5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data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and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other 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factors</a:t>
            </a:r>
            <a:r>
              <a:rPr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such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as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weather,</a:t>
            </a:r>
            <a:r>
              <a:rPr spc="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time</a:t>
            </a:r>
            <a:r>
              <a:rPr spc="6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of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35" dirty="0">
                <a:solidFill>
                  <a:srgbClr val="252525"/>
                </a:solidFill>
                <a:latin typeface="Times New Roman"/>
                <a:cs typeface="Times New Roman"/>
              </a:rPr>
              <a:t>day,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and</a:t>
            </a:r>
            <a:r>
              <a:rPr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local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events.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This</a:t>
            </a:r>
            <a:r>
              <a:rPr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can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help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prevent</a:t>
            </a:r>
            <a:r>
              <a:rPr spc="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crime</a:t>
            </a:r>
            <a:r>
              <a:rPr spc="5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and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enable </a:t>
            </a:r>
            <a:r>
              <a:rPr spc="-38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police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to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respond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5" dirty="0">
                <a:solidFill>
                  <a:srgbClr val="252525"/>
                </a:solidFill>
                <a:latin typeface="Times New Roman"/>
                <a:cs typeface="Times New Roman"/>
              </a:rPr>
              <a:t>more</a:t>
            </a:r>
            <a:r>
              <a:rPr spc="5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quickly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and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5" dirty="0">
                <a:solidFill>
                  <a:srgbClr val="252525"/>
                </a:solidFill>
                <a:latin typeface="Times New Roman"/>
                <a:cs typeface="Times New Roman"/>
              </a:rPr>
              <a:t>efficiently.</a:t>
            </a:r>
            <a:endParaRPr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Char char="•"/>
            </a:pPr>
            <a:endParaRPr sz="2400" dirty="0">
              <a:latin typeface="Times New Roman"/>
              <a:cs typeface="Times New Roman"/>
            </a:endParaRPr>
          </a:p>
          <a:p>
            <a:pPr marL="355600" marR="262890" indent="-342900">
              <a:lnSpc>
                <a:spcPct val="100000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b="1" dirty="0">
                <a:latin typeface="Times New Roman"/>
                <a:cs typeface="Times New Roman"/>
              </a:rPr>
              <a:t>Emergency</a:t>
            </a:r>
            <a:r>
              <a:rPr b="1" spc="-20" dirty="0">
                <a:latin typeface="Times New Roman"/>
                <a:cs typeface="Times New Roman"/>
              </a:rPr>
              <a:t> </a:t>
            </a:r>
            <a:r>
              <a:rPr b="1" dirty="0">
                <a:latin typeface="Times New Roman"/>
                <a:cs typeface="Times New Roman"/>
              </a:rPr>
              <a:t>Response:</a:t>
            </a:r>
            <a:r>
              <a:rPr b="1" spc="-15" dirty="0"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AI-powered</a:t>
            </a:r>
            <a:r>
              <a:rPr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emergency</a:t>
            </a:r>
            <a:r>
              <a:rPr spc="4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response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systems</a:t>
            </a:r>
            <a:r>
              <a:rPr spc="6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can help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emergency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 services</a:t>
            </a:r>
            <a:r>
              <a:rPr spc="3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respond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5" dirty="0">
                <a:solidFill>
                  <a:srgbClr val="252525"/>
                </a:solidFill>
                <a:latin typeface="Times New Roman"/>
                <a:cs typeface="Times New Roman"/>
              </a:rPr>
              <a:t>more</a:t>
            </a:r>
            <a:r>
              <a:rPr spc="4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quickly</a:t>
            </a:r>
            <a:r>
              <a:rPr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and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efficiently</a:t>
            </a:r>
            <a:r>
              <a:rPr spc="3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to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emergencies</a:t>
            </a:r>
            <a:r>
              <a:rPr spc="7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such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as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natural</a:t>
            </a:r>
            <a:r>
              <a:rPr spc="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disasters, 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accidents,</a:t>
            </a:r>
            <a:r>
              <a:rPr spc="3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and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terrorist</a:t>
            </a:r>
            <a:r>
              <a:rPr spc="5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attacks.</a:t>
            </a:r>
            <a:r>
              <a:rPr spc="3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For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example,</a:t>
            </a:r>
            <a:r>
              <a:rPr spc="-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AI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can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be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used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to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analyze</a:t>
            </a:r>
            <a:r>
              <a:rPr spc="3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real-time</a:t>
            </a:r>
            <a:r>
              <a:rPr spc="7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data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from </a:t>
            </a:r>
            <a:r>
              <a:rPr spc="-38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social</a:t>
            </a:r>
            <a:r>
              <a:rPr spc="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media,</a:t>
            </a:r>
            <a:r>
              <a:rPr spc="6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traffic</a:t>
            </a:r>
            <a:r>
              <a:rPr spc="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cameras,</a:t>
            </a:r>
            <a:r>
              <a:rPr spc="6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and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other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sources</a:t>
            </a:r>
            <a:r>
              <a:rPr spc="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to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identify</a:t>
            </a:r>
            <a:r>
              <a:rPr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the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location</a:t>
            </a:r>
            <a:r>
              <a:rPr spc="3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and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severity</a:t>
            </a:r>
            <a:r>
              <a:rPr spc="3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of</a:t>
            </a:r>
            <a:r>
              <a:rPr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an 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emergency</a:t>
            </a:r>
            <a:r>
              <a:rPr spc="4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and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dispatch</a:t>
            </a:r>
            <a:r>
              <a:rPr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the appropriate</a:t>
            </a:r>
            <a:r>
              <a:rPr spc="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response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30" dirty="0">
                <a:solidFill>
                  <a:srgbClr val="252525"/>
                </a:solidFill>
                <a:latin typeface="Times New Roman"/>
                <a:cs typeface="Times New Roman"/>
              </a:rPr>
              <a:t>team</a:t>
            </a:r>
            <a:r>
              <a:rPr spc="-30" dirty="0">
                <a:solidFill>
                  <a:srgbClr val="7E7E7E"/>
                </a:solidFill>
                <a:latin typeface="Verdana"/>
                <a:cs typeface="Verdana"/>
              </a:rPr>
              <a:t>.</a:t>
            </a:r>
            <a:endParaRPr dirty="0">
              <a:latin typeface="Verdana"/>
              <a:cs typeface="Verdan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42240">
              <a:lnSpc>
                <a:spcPts val="1795"/>
              </a:lnSpc>
            </a:pPr>
            <a:r>
              <a:rPr dirty="0"/>
              <a:t>14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81000" y="136524"/>
            <a:ext cx="8206105" cy="67127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marR="24130" indent="-342900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b="1" dirty="0">
                <a:latin typeface="Times New Roman"/>
                <a:cs typeface="Times New Roman"/>
              </a:rPr>
              <a:t>3.4</a:t>
            </a:r>
            <a:r>
              <a:rPr b="1" spc="415" dirty="0">
                <a:latin typeface="Times New Roman"/>
                <a:cs typeface="Times New Roman"/>
              </a:rPr>
              <a:t> </a:t>
            </a:r>
            <a:r>
              <a:rPr b="1" dirty="0">
                <a:latin typeface="Times New Roman"/>
                <a:cs typeface="Times New Roman"/>
              </a:rPr>
              <a:t>Enhanced</a:t>
            </a:r>
            <a:r>
              <a:rPr b="1" spc="5" dirty="0">
                <a:latin typeface="Times New Roman"/>
                <a:cs typeface="Times New Roman"/>
              </a:rPr>
              <a:t> </a:t>
            </a:r>
            <a:r>
              <a:rPr b="1" spc="-5" dirty="0">
                <a:latin typeface="Times New Roman"/>
                <a:cs typeface="Times New Roman"/>
              </a:rPr>
              <a:t>Healthcare:</a:t>
            </a:r>
            <a:r>
              <a:rPr b="1" spc="-15" dirty="0"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AI-powered</a:t>
            </a:r>
            <a:r>
              <a:rPr spc="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healthcare</a:t>
            </a:r>
            <a:r>
              <a:rPr spc="4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systems</a:t>
            </a:r>
            <a:r>
              <a:rPr spc="5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can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help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improve</a:t>
            </a:r>
            <a:r>
              <a:rPr spc="4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patient 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outcomes</a:t>
            </a:r>
            <a:r>
              <a:rPr spc="4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and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reduce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healthcare</a:t>
            </a:r>
            <a:r>
              <a:rPr spc="5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costs.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For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example,</a:t>
            </a:r>
            <a:r>
              <a:rPr spc="-4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AI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algorithms</a:t>
            </a:r>
            <a:r>
              <a:rPr spc="7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can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be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used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to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analyze 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medical</a:t>
            </a:r>
            <a:r>
              <a:rPr spc="6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data</a:t>
            </a:r>
            <a:r>
              <a:rPr spc="3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and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predict</a:t>
            </a:r>
            <a:r>
              <a:rPr spc="3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patient</a:t>
            </a:r>
            <a:r>
              <a:rPr spc="3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outcomes,</a:t>
            </a:r>
            <a:r>
              <a:rPr spc="5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enabling</a:t>
            </a:r>
            <a:r>
              <a:rPr spc="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doctors</a:t>
            </a:r>
            <a:r>
              <a:rPr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to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provide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personalized</a:t>
            </a:r>
            <a:r>
              <a:rPr spc="3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treatment </a:t>
            </a:r>
            <a:r>
              <a:rPr spc="-38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plans.</a:t>
            </a:r>
            <a:r>
              <a:rPr spc="-7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AI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can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also</a:t>
            </a:r>
            <a:r>
              <a:rPr spc="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be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used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to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manage</a:t>
            </a:r>
            <a:r>
              <a:rPr spc="5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healthcare</a:t>
            </a:r>
            <a:r>
              <a:rPr spc="4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resources</a:t>
            </a:r>
            <a:r>
              <a:rPr spc="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and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optimize</a:t>
            </a:r>
            <a:r>
              <a:rPr spc="6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hospital</a:t>
            </a:r>
            <a:r>
              <a:rPr spc="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operations.</a:t>
            </a:r>
            <a:endParaRPr dirty="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38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There</a:t>
            </a:r>
            <a:r>
              <a:rPr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are</a:t>
            </a:r>
            <a:r>
              <a:rPr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some</a:t>
            </a:r>
            <a:r>
              <a:rPr spc="3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5" dirty="0">
                <a:solidFill>
                  <a:srgbClr val="252525"/>
                </a:solidFill>
                <a:latin typeface="Times New Roman"/>
                <a:cs typeface="Times New Roman"/>
              </a:rPr>
              <a:t>more</a:t>
            </a:r>
            <a:r>
              <a:rPr spc="6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important</a:t>
            </a:r>
            <a:r>
              <a:rPr spc="6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points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on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how</a:t>
            </a:r>
            <a:r>
              <a:rPr spc="-9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AI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can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enhance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healthcare</a:t>
            </a:r>
            <a:r>
              <a:rPr spc="3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in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smart</a:t>
            </a:r>
            <a:r>
              <a:rPr spc="7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cities:</a:t>
            </a:r>
            <a:endParaRPr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har char="•"/>
            </a:pPr>
            <a:endParaRPr sz="2400" dirty="0">
              <a:latin typeface="Times New Roman"/>
              <a:cs typeface="Times New Roman"/>
            </a:endParaRPr>
          </a:p>
          <a:p>
            <a:pPr marL="355600" marR="264795" indent="-342900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b="1" dirty="0">
                <a:latin typeface="Times New Roman"/>
                <a:cs typeface="Times New Roman"/>
              </a:rPr>
              <a:t>Medical</a:t>
            </a:r>
            <a:r>
              <a:rPr b="1" spc="-15" dirty="0">
                <a:latin typeface="Times New Roman"/>
                <a:cs typeface="Times New Roman"/>
              </a:rPr>
              <a:t> </a:t>
            </a:r>
            <a:r>
              <a:rPr b="1" dirty="0">
                <a:latin typeface="Times New Roman"/>
                <a:cs typeface="Times New Roman"/>
              </a:rPr>
              <a:t>Diagnosis:</a:t>
            </a:r>
            <a:r>
              <a:rPr b="1" spc="10" dirty="0"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AI-powered</a:t>
            </a:r>
            <a:r>
              <a:rPr spc="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medical</a:t>
            </a:r>
            <a:r>
              <a:rPr spc="5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diagnosis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systems</a:t>
            </a:r>
            <a:r>
              <a:rPr spc="6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can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help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doctors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diagnose 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diseases</a:t>
            </a:r>
            <a:r>
              <a:rPr spc="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and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provide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personalized</a:t>
            </a:r>
            <a:r>
              <a:rPr spc="3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treatment</a:t>
            </a:r>
            <a:r>
              <a:rPr spc="7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plans.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For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example,</a:t>
            </a:r>
            <a:r>
              <a:rPr spc="-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AI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algorithms</a:t>
            </a:r>
            <a:r>
              <a:rPr spc="6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can</a:t>
            </a:r>
            <a:r>
              <a:rPr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analyze </a:t>
            </a:r>
            <a:r>
              <a:rPr spc="-38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medical</a:t>
            </a:r>
            <a:r>
              <a:rPr spc="6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data</a:t>
            </a:r>
            <a:r>
              <a:rPr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such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as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images</a:t>
            </a:r>
            <a:r>
              <a:rPr spc="6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and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lab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results</a:t>
            </a:r>
            <a:r>
              <a:rPr spc="3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to</a:t>
            </a:r>
            <a:r>
              <a:rPr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identify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patterns</a:t>
            </a:r>
            <a:r>
              <a:rPr spc="3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and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anomalies</a:t>
            </a:r>
            <a:r>
              <a:rPr spc="6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that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5" dirty="0">
                <a:solidFill>
                  <a:srgbClr val="252525"/>
                </a:solidFill>
                <a:latin typeface="Times New Roman"/>
                <a:cs typeface="Times New Roman"/>
              </a:rPr>
              <a:t>may</a:t>
            </a:r>
            <a:r>
              <a:rPr spc="5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be 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missed</a:t>
            </a:r>
            <a:r>
              <a:rPr spc="4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by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human</a:t>
            </a:r>
            <a:r>
              <a:rPr spc="3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doctors.</a:t>
            </a:r>
            <a:endParaRPr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Char char="•"/>
            </a:pPr>
            <a:endParaRPr sz="2400" dirty="0">
              <a:latin typeface="Times New Roman"/>
              <a:cs typeface="Times New Roman"/>
            </a:endParaRPr>
          </a:p>
          <a:p>
            <a:pPr marL="355600" marR="156845" indent="-342900">
              <a:lnSpc>
                <a:spcPct val="100000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b="1" dirty="0">
                <a:latin typeface="Times New Roman"/>
                <a:cs typeface="Times New Roman"/>
              </a:rPr>
              <a:t>Remote</a:t>
            </a:r>
            <a:r>
              <a:rPr b="1" spc="-30" dirty="0">
                <a:latin typeface="Times New Roman"/>
                <a:cs typeface="Times New Roman"/>
              </a:rPr>
              <a:t> </a:t>
            </a:r>
            <a:r>
              <a:rPr b="1" dirty="0">
                <a:latin typeface="Times New Roman"/>
                <a:cs typeface="Times New Roman"/>
              </a:rPr>
              <a:t>Patient</a:t>
            </a:r>
            <a:r>
              <a:rPr b="1" spc="-5" dirty="0">
                <a:latin typeface="Times New Roman"/>
                <a:cs typeface="Times New Roman"/>
              </a:rPr>
              <a:t> </a:t>
            </a:r>
            <a:r>
              <a:rPr b="1" dirty="0">
                <a:latin typeface="Times New Roman"/>
                <a:cs typeface="Times New Roman"/>
              </a:rPr>
              <a:t>Monitoring: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AI-powered</a:t>
            </a:r>
            <a:r>
              <a:rPr spc="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remote</a:t>
            </a:r>
            <a:r>
              <a:rPr spc="6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patient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monitoring</a:t>
            </a:r>
            <a:r>
              <a:rPr spc="5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systems</a:t>
            </a:r>
            <a:r>
              <a:rPr spc="5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can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help 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doctors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monitor</a:t>
            </a:r>
            <a:r>
              <a:rPr spc="5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patients</a:t>
            </a:r>
            <a:r>
              <a:rPr spc="3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outside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of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the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hospital,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reducing</a:t>
            </a:r>
            <a:r>
              <a:rPr spc="4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healthcare</a:t>
            </a:r>
            <a:r>
              <a:rPr spc="3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costs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and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improving 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patient</a:t>
            </a:r>
            <a:r>
              <a:rPr spc="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outcomes.</a:t>
            </a:r>
            <a:r>
              <a:rPr spc="3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These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systems</a:t>
            </a:r>
            <a:r>
              <a:rPr spc="7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use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sensors</a:t>
            </a:r>
            <a:r>
              <a:rPr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and</a:t>
            </a:r>
            <a:r>
              <a:rPr spc="5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wearables</a:t>
            </a:r>
            <a:r>
              <a:rPr spc="3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to</a:t>
            </a:r>
            <a:r>
              <a:rPr spc="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monitor</a:t>
            </a:r>
            <a:r>
              <a:rPr spc="4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vital</a:t>
            </a:r>
            <a:r>
              <a:rPr spc="3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signs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and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health </a:t>
            </a:r>
            <a:r>
              <a:rPr spc="-38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data,</a:t>
            </a:r>
            <a:r>
              <a:rPr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and</a:t>
            </a:r>
            <a:r>
              <a:rPr spc="-9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AI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algorithms</a:t>
            </a:r>
            <a:r>
              <a:rPr spc="6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can</a:t>
            </a:r>
            <a:r>
              <a:rPr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analyze</a:t>
            </a:r>
            <a:r>
              <a:rPr spc="3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the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data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to</a:t>
            </a:r>
            <a:r>
              <a:rPr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detect</a:t>
            </a:r>
            <a:r>
              <a:rPr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changes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and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alert</a:t>
            </a:r>
            <a:r>
              <a:rPr spc="4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doctors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to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potential 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health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issues.</a:t>
            </a:r>
            <a:endParaRPr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Char char="•"/>
            </a:pPr>
            <a:endParaRPr sz="2400" dirty="0">
              <a:latin typeface="Times New Roman"/>
              <a:cs typeface="Times New Roman"/>
            </a:endParaRPr>
          </a:p>
          <a:p>
            <a:pPr marL="355600" marR="5080" indent="-342900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b="1" dirty="0">
                <a:latin typeface="Times New Roman"/>
                <a:cs typeface="Times New Roman"/>
              </a:rPr>
              <a:t>Drug</a:t>
            </a:r>
            <a:r>
              <a:rPr b="1" spc="-15" dirty="0">
                <a:latin typeface="Times New Roman"/>
                <a:cs typeface="Times New Roman"/>
              </a:rPr>
              <a:t> </a:t>
            </a:r>
            <a:r>
              <a:rPr b="1" dirty="0">
                <a:latin typeface="Times New Roman"/>
                <a:cs typeface="Times New Roman"/>
              </a:rPr>
              <a:t>Discovery:</a:t>
            </a:r>
            <a:r>
              <a:rPr b="1" spc="-30" dirty="0"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AI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can</a:t>
            </a:r>
            <a:r>
              <a:rPr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be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used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to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accelerate</a:t>
            </a:r>
            <a:r>
              <a:rPr spc="6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drug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discovery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and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development,</a:t>
            </a:r>
            <a:r>
              <a:rPr spc="4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reducing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the </a:t>
            </a:r>
            <a:r>
              <a:rPr spc="-38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time</a:t>
            </a:r>
            <a:r>
              <a:rPr spc="5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and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cost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of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bringing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new drugs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to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market.</a:t>
            </a:r>
            <a:r>
              <a:rPr spc="-3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AI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algorithms</a:t>
            </a:r>
            <a:r>
              <a:rPr spc="6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can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analyze</a:t>
            </a:r>
            <a:r>
              <a:rPr spc="3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large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datasets</a:t>
            </a:r>
            <a:r>
              <a:rPr spc="3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to 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identify</a:t>
            </a:r>
            <a:r>
              <a:rPr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potential</a:t>
            </a:r>
            <a:r>
              <a:rPr spc="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drug</a:t>
            </a:r>
            <a:r>
              <a:rPr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candidates,</a:t>
            </a:r>
            <a:r>
              <a:rPr spc="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predict</a:t>
            </a:r>
            <a:r>
              <a:rPr spc="4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their</a:t>
            </a:r>
            <a:r>
              <a:rPr spc="3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efficacy</a:t>
            </a:r>
            <a:r>
              <a:rPr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and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5" dirty="0">
                <a:solidFill>
                  <a:srgbClr val="252525"/>
                </a:solidFill>
                <a:latin typeface="Times New Roman"/>
                <a:cs typeface="Times New Roman"/>
              </a:rPr>
              <a:t>toxicity,</a:t>
            </a:r>
            <a:r>
              <a:rPr spc="3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and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recommend</a:t>
            </a:r>
            <a:r>
              <a:rPr spc="7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the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best 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drug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development</a:t>
            </a:r>
            <a:r>
              <a:rPr spc="4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strategies.</a:t>
            </a:r>
            <a:endParaRPr dirty="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42240">
              <a:lnSpc>
                <a:spcPts val="1795"/>
              </a:lnSpc>
            </a:pPr>
            <a:r>
              <a:rPr dirty="0"/>
              <a:t>15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57200" y="304801"/>
            <a:ext cx="8127365" cy="28347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000" b="1" spc="-5" dirty="0">
                <a:latin typeface="Times New Roman"/>
                <a:cs typeface="Times New Roman"/>
              </a:rPr>
              <a:t>Healthcare</a:t>
            </a:r>
            <a:r>
              <a:rPr sz="2000" b="1" spc="-10" dirty="0">
                <a:latin typeface="Times New Roman"/>
                <a:cs typeface="Times New Roman"/>
              </a:rPr>
              <a:t> </a:t>
            </a:r>
            <a:r>
              <a:rPr sz="2000" b="1" spc="-5" dirty="0">
                <a:latin typeface="Times New Roman"/>
                <a:cs typeface="Times New Roman"/>
              </a:rPr>
              <a:t>Resource</a:t>
            </a:r>
            <a:r>
              <a:rPr sz="2000" b="1" spc="-3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Management:</a:t>
            </a:r>
            <a:r>
              <a:rPr sz="2000" b="1" spc="-25" dirty="0"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AI can</a:t>
            </a:r>
            <a:r>
              <a:rPr sz="2000"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be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used</a:t>
            </a:r>
            <a:r>
              <a:rPr sz="2000"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to</a:t>
            </a:r>
            <a:r>
              <a:rPr sz="2000"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252525"/>
                </a:solidFill>
                <a:latin typeface="Times New Roman"/>
                <a:cs typeface="Times New Roman"/>
              </a:rPr>
              <a:t>optimize</a:t>
            </a:r>
            <a:r>
              <a:rPr sz="2000" spc="5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healthcare</a:t>
            </a:r>
            <a:r>
              <a:rPr sz="2000" spc="3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resource 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252525"/>
                </a:solidFill>
                <a:latin typeface="Times New Roman"/>
                <a:cs typeface="Times New Roman"/>
              </a:rPr>
              <a:t>management</a:t>
            </a:r>
            <a:r>
              <a:rPr sz="2000" spc="6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in</a:t>
            </a:r>
            <a:r>
              <a:rPr sz="2000"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252525"/>
                </a:solidFill>
                <a:latin typeface="Times New Roman"/>
                <a:cs typeface="Times New Roman"/>
              </a:rPr>
              <a:t>smart</a:t>
            </a:r>
            <a:r>
              <a:rPr sz="2000" spc="5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cities,</a:t>
            </a:r>
            <a:r>
              <a:rPr sz="2000" spc="3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improving</a:t>
            </a:r>
            <a:r>
              <a:rPr sz="2000" spc="5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efficiency</a:t>
            </a:r>
            <a:r>
              <a:rPr sz="2000"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and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reducing</a:t>
            </a:r>
            <a:r>
              <a:rPr sz="2000"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costs.</a:t>
            </a:r>
            <a:r>
              <a:rPr sz="2000"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For</a:t>
            </a:r>
            <a:r>
              <a:rPr sz="2000"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252525"/>
                </a:solidFill>
                <a:latin typeface="Times New Roman"/>
                <a:cs typeface="Times New Roman"/>
              </a:rPr>
              <a:t>example,</a:t>
            </a:r>
            <a:r>
              <a:rPr sz="2000" spc="-4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AI 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algorithms</a:t>
            </a:r>
            <a:r>
              <a:rPr sz="2000" spc="6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can</a:t>
            </a:r>
            <a:r>
              <a:rPr sz="2000"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analyze</a:t>
            </a:r>
            <a:r>
              <a:rPr sz="2000" spc="3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hospital</a:t>
            </a:r>
            <a:r>
              <a:rPr sz="2000"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data</a:t>
            </a:r>
            <a:r>
              <a:rPr sz="2000"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to</a:t>
            </a:r>
            <a:r>
              <a:rPr sz="2000"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predict</a:t>
            </a:r>
            <a:r>
              <a:rPr sz="2000" spc="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patient</a:t>
            </a:r>
            <a:r>
              <a:rPr sz="2000" spc="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25" dirty="0">
                <a:solidFill>
                  <a:srgbClr val="252525"/>
                </a:solidFill>
                <a:latin typeface="Times New Roman"/>
                <a:cs typeface="Times New Roman"/>
              </a:rPr>
              <a:t>flow,</a:t>
            </a:r>
            <a:r>
              <a:rPr sz="2000"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252525"/>
                </a:solidFill>
                <a:latin typeface="Times New Roman"/>
                <a:cs typeface="Times New Roman"/>
              </a:rPr>
              <a:t>optimize</a:t>
            </a:r>
            <a:r>
              <a:rPr sz="2000" spc="6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staffing,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and</a:t>
            </a:r>
            <a:r>
              <a:rPr sz="2000"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reduce</a:t>
            </a:r>
            <a:r>
              <a:rPr sz="2000" spc="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wait </a:t>
            </a:r>
            <a:r>
              <a:rPr sz="2000" spc="-38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252525"/>
                </a:solidFill>
                <a:latin typeface="Times New Roman"/>
                <a:cs typeface="Times New Roman"/>
              </a:rPr>
              <a:t>times.</a:t>
            </a:r>
            <a:endParaRPr sz="2000" dirty="0">
              <a:latin typeface="Times New Roman"/>
              <a:cs typeface="Times New Roman"/>
            </a:endParaRPr>
          </a:p>
          <a:p>
            <a:pPr marL="355600" marR="45720" indent="-342900">
              <a:lnSpc>
                <a:spcPct val="100000"/>
              </a:lnSpc>
              <a:spcBef>
                <a:spcPts val="409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000" b="1" dirty="0">
                <a:latin typeface="Times New Roman"/>
                <a:cs typeface="Times New Roman"/>
              </a:rPr>
              <a:t>Personalized</a:t>
            </a:r>
            <a:r>
              <a:rPr sz="2000" b="1" spc="-2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Medicine</a:t>
            </a:r>
            <a:r>
              <a:rPr sz="2000" dirty="0">
                <a:latin typeface="Times New Roman"/>
                <a:cs typeface="Times New Roman"/>
              </a:rPr>
              <a:t>: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AI-powered</a:t>
            </a:r>
            <a:r>
              <a:rPr sz="2000" spc="3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personalized</a:t>
            </a:r>
            <a:r>
              <a:rPr sz="2000" spc="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252525"/>
                </a:solidFill>
                <a:latin typeface="Times New Roman"/>
                <a:cs typeface="Times New Roman"/>
              </a:rPr>
              <a:t>medicine</a:t>
            </a:r>
            <a:r>
              <a:rPr sz="2000" spc="6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252525"/>
                </a:solidFill>
                <a:latin typeface="Times New Roman"/>
                <a:cs typeface="Times New Roman"/>
              </a:rPr>
              <a:t>systems</a:t>
            </a:r>
            <a:r>
              <a:rPr sz="2000" spc="6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can</a:t>
            </a:r>
            <a:r>
              <a:rPr sz="2000"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help</a:t>
            </a:r>
            <a:r>
              <a:rPr sz="2000"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doctors</a:t>
            </a:r>
            <a:r>
              <a:rPr sz="2000"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tailor </a:t>
            </a:r>
            <a:r>
              <a:rPr sz="2000" spc="-38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treatments</a:t>
            </a:r>
            <a:r>
              <a:rPr sz="2000" spc="8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to</a:t>
            </a:r>
            <a:r>
              <a:rPr sz="2000"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individual</a:t>
            </a:r>
            <a:r>
              <a:rPr sz="2000"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patients</a:t>
            </a:r>
            <a:r>
              <a:rPr sz="2000" spc="3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based</a:t>
            </a:r>
            <a:r>
              <a:rPr sz="2000"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on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their</a:t>
            </a:r>
            <a:r>
              <a:rPr sz="2000" spc="4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unique</a:t>
            </a:r>
            <a:r>
              <a:rPr sz="2000" spc="-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genetics,</a:t>
            </a:r>
            <a:r>
              <a:rPr sz="2000" spc="4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lifestyle,</a:t>
            </a:r>
            <a:r>
              <a:rPr sz="2000" spc="5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and</a:t>
            </a:r>
            <a:r>
              <a:rPr sz="2000"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252525"/>
                </a:solidFill>
                <a:latin typeface="Times New Roman"/>
                <a:cs typeface="Times New Roman"/>
              </a:rPr>
              <a:t>medical</a:t>
            </a:r>
            <a:r>
              <a:rPr sz="2000" spc="6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20" dirty="0">
                <a:solidFill>
                  <a:srgbClr val="252525"/>
                </a:solidFill>
                <a:latin typeface="Times New Roman"/>
                <a:cs typeface="Times New Roman"/>
              </a:rPr>
              <a:t>history. </a:t>
            </a:r>
            <a:r>
              <a:rPr sz="2000" spc="-38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For</a:t>
            </a:r>
            <a:r>
              <a:rPr sz="2000"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252525"/>
                </a:solidFill>
                <a:latin typeface="Times New Roman"/>
                <a:cs typeface="Times New Roman"/>
              </a:rPr>
              <a:t>example,</a:t>
            </a:r>
            <a:r>
              <a:rPr sz="2000" spc="-4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AI</a:t>
            </a:r>
            <a:r>
              <a:rPr sz="2000"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algorithms</a:t>
            </a:r>
            <a:r>
              <a:rPr sz="2000" spc="6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can</a:t>
            </a:r>
            <a:r>
              <a:rPr sz="2000"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analyze</a:t>
            </a:r>
            <a:r>
              <a:rPr sz="2000" spc="3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patient</a:t>
            </a:r>
            <a:r>
              <a:rPr sz="2000" spc="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data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to</a:t>
            </a:r>
            <a:r>
              <a:rPr sz="2000"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predict</a:t>
            </a:r>
            <a:r>
              <a:rPr sz="2000" spc="3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their</a:t>
            </a:r>
            <a:r>
              <a:rPr sz="2000" spc="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response</a:t>
            </a:r>
            <a:r>
              <a:rPr sz="2000"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to</a:t>
            </a:r>
            <a:r>
              <a:rPr sz="2000"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different 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treatments</a:t>
            </a:r>
            <a:r>
              <a:rPr sz="2000" spc="6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and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252525"/>
                </a:solidFill>
                <a:latin typeface="Times New Roman"/>
                <a:cs typeface="Times New Roman"/>
              </a:rPr>
              <a:t>recommend</a:t>
            </a:r>
            <a:r>
              <a:rPr sz="2000" spc="4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the</a:t>
            </a:r>
            <a:r>
              <a:rPr sz="2000"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15" dirty="0">
                <a:solidFill>
                  <a:srgbClr val="252525"/>
                </a:solidFill>
                <a:latin typeface="Times New Roman"/>
                <a:cs typeface="Times New Roman"/>
              </a:rPr>
              <a:t>most</a:t>
            </a:r>
            <a:r>
              <a:rPr sz="2000" spc="4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effective</a:t>
            </a:r>
            <a:r>
              <a:rPr sz="2000"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course</a:t>
            </a:r>
            <a:r>
              <a:rPr sz="2000"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of</a:t>
            </a:r>
            <a:r>
              <a:rPr sz="2000"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action.</a:t>
            </a:r>
            <a:endParaRPr sz="2000" dirty="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95400" y="3429000"/>
            <a:ext cx="6053074" cy="312420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441195" y="6019799"/>
            <a:ext cx="3426206" cy="82330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endParaRPr lang="en-IN" sz="1700" spc="-5" dirty="0">
              <a:latin typeface="Palatino Linotype"/>
              <a:cs typeface="Palatino Linotype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lang="en-IN" sz="1700" spc="-5" dirty="0">
              <a:latin typeface="Palatino Linotype"/>
              <a:cs typeface="Palatino Linotype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5" dirty="0">
                <a:latin typeface="Palatino Linotype"/>
                <a:cs typeface="Palatino Linotype"/>
              </a:rPr>
              <a:t>Figure </a:t>
            </a:r>
            <a:r>
              <a:rPr sz="1700" dirty="0">
                <a:latin typeface="Palatino Linotype"/>
                <a:cs typeface="Palatino Linotype"/>
              </a:rPr>
              <a:t>6:</a:t>
            </a:r>
            <a:r>
              <a:rPr sz="1700" spc="-20" dirty="0">
                <a:latin typeface="Palatino Linotype"/>
                <a:cs typeface="Palatino Linotype"/>
              </a:rPr>
              <a:t> </a:t>
            </a:r>
            <a:r>
              <a:rPr sz="1700" dirty="0">
                <a:latin typeface="Palatino Linotype"/>
                <a:cs typeface="Palatino Linotype"/>
              </a:rPr>
              <a:t>Smart</a:t>
            </a:r>
            <a:r>
              <a:rPr sz="1700" spc="-15" dirty="0">
                <a:latin typeface="Palatino Linotype"/>
                <a:cs typeface="Palatino Linotype"/>
              </a:rPr>
              <a:t> </a:t>
            </a:r>
            <a:r>
              <a:rPr sz="1700" spc="-5" dirty="0">
                <a:latin typeface="Palatino Linotype"/>
                <a:cs typeface="Palatino Linotype"/>
              </a:rPr>
              <a:t>Health</a:t>
            </a:r>
            <a:r>
              <a:rPr sz="1700" spc="-25" dirty="0">
                <a:latin typeface="Palatino Linotype"/>
                <a:cs typeface="Palatino Linotype"/>
              </a:rPr>
              <a:t> </a:t>
            </a:r>
            <a:r>
              <a:rPr sz="1700" dirty="0">
                <a:latin typeface="Palatino Linotype"/>
                <a:cs typeface="Palatino Linotype"/>
              </a:rPr>
              <a:t>Care</a:t>
            </a:r>
            <a:r>
              <a:rPr sz="1700" spc="-20" dirty="0">
                <a:latin typeface="Palatino Linotype"/>
                <a:cs typeface="Palatino Linotype"/>
              </a:rPr>
              <a:t> </a:t>
            </a:r>
            <a:r>
              <a:rPr sz="1700" spc="-5" dirty="0">
                <a:latin typeface="Palatino Linotype"/>
                <a:cs typeface="Palatino Linotype"/>
              </a:rPr>
              <a:t>System</a:t>
            </a:r>
            <a:endParaRPr sz="1700" dirty="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42240">
              <a:lnSpc>
                <a:spcPts val="1795"/>
              </a:lnSpc>
            </a:pPr>
            <a:r>
              <a:rPr dirty="0"/>
              <a:t>16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4800" y="136524"/>
            <a:ext cx="8268335" cy="638444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marR="206375" indent="-342900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b="1" dirty="0">
                <a:latin typeface="Times New Roman"/>
                <a:cs typeface="Times New Roman"/>
              </a:rPr>
              <a:t>3.5</a:t>
            </a:r>
            <a:r>
              <a:rPr b="1" spc="420" dirty="0">
                <a:latin typeface="Times New Roman"/>
                <a:cs typeface="Times New Roman"/>
              </a:rPr>
              <a:t> </a:t>
            </a:r>
            <a:r>
              <a:rPr b="1" spc="-5" dirty="0">
                <a:latin typeface="Times New Roman"/>
                <a:cs typeface="Times New Roman"/>
              </a:rPr>
              <a:t>Improved</a:t>
            </a:r>
            <a:r>
              <a:rPr b="1" spc="-95" dirty="0">
                <a:latin typeface="Times New Roman"/>
                <a:cs typeface="Times New Roman"/>
              </a:rPr>
              <a:t> </a:t>
            </a:r>
            <a:r>
              <a:rPr b="1" dirty="0">
                <a:latin typeface="Times New Roman"/>
                <a:cs typeface="Times New Roman"/>
              </a:rPr>
              <a:t>Air</a:t>
            </a:r>
            <a:r>
              <a:rPr b="1" spc="-40" dirty="0">
                <a:latin typeface="Times New Roman"/>
                <a:cs typeface="Times New Roman"/>
              </a:rPr>
              <a:t> </a:t>
            </a:r>
            <a:r>
              <a:rPr b="1" dirty="0">
                <a:latin typeface="Times New Roman"/>
                <a:cs typeface="Times New Roman"/>
              </a:rPr>
              <a:t>Quality:</a:t>
            </a:r>
            <a:r>
              <a:rPr b="1" spc="-10" dirty="0"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AI-powered</a:t>
            </a:r>
            <a:r>
              <a:rPr spc="3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air</a:t>
            </a:r>
            <a:r>
              <a:rPr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quality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monitoring</a:t>
            </a:r>
            <a:r>
              <a:rPr spc="6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systems</a:t>
            </a:r>
            <a:r>
              <a:rPr spc="6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can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help</a:t>
            </a:r>
            <a:r>
              <a:rPr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detect 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pollution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levels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and</a:t>
            </a:r>
            <a:r>
              <a:rPr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identify</a:t>
            </a:r>
            <a:r>
              <a:rPr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sources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of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pollution.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For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example,</a:t>
            </a:r>
            <a:r>
              <a:rPr spc="6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sensors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can</a:t>
            </a:r>
            <a:r>
              <a:rPr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be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installed 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throughout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the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city</a:t>
            </a:r>
            <a:r>
              <a:rPr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to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monitor</a:t>
            </a:r>
            <a:r>
              <a:rPr spc="4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air</a:t>
            </a:r>
            <a:r>
              <a:rPr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20" dirty="0">
                <a:solidFill>
                  <a:srgbClr val="252525"/>
                </a:solidFill>
                <a:latin typeface="Times New Roman"/>
                <a:cs typeface="Times New Roman"/>
              </a:rPr>
              <a:t>quality,</a:t>
            </a:r>
            <a:r>
              <a:rPr spc="3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and</a:t>
            </a:r>
            <a:r>
              <a:rPr spc="-9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AI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algorithms</a:t>
            </a:r>
            <a:r>
              <a:rPr spc="7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can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 be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used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to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analyze</a:t>
            </a:r>
            <a:r>
              <a:rPr spc="3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the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data </a:t>
            </a:r>
            <a:r>
              <a:rPr spc="-38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and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provide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real-time</a:t>
            </a:r>
            <a:r>
              <a:rPr spc="5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alerts</a:t>
            </a:r>
            <a:r>
              <a:rPr spc="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and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recommendations.</a:t>
            </a:r>
            <a:endParaRPr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buFont typeface="Arial MT"/>
              <a:buChar char="•"/>
            </a:pPr>
            <a:endParaRPr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Font typeface="Arial MT"/>
              <a:buChar char="•"/>
            </a:pPr>
            <a:endParaRPr dirty="0">
              <a:latin typeface="Times New Roman"/>
              <a:cs typeface="Times New Roman"/>
            </a:endParaRPr>
          </a:p>
          <a:p>
            <a:pPr marL="355600" marR="24765" indent="-342900" algn="just">
              <a:lnSpc>
                <a:spcPct val="100000"/>
              </a:lnSpc>
              <a:buFont typeface="Arial MT"/>
              <a:buChar char="•"/>
              <a:tabLst>
                <a:tab pos="355600" algn="l"/>
              </a:tabLst>
            </a:pPr>
            <a:r>
              <a:rPr b="1" spc="-5" dirty="0">
                <a:latin typeface="Times New Roman"/>
                <a:cs typeface="Times New Roman"/>
              </a:rPr>
              <a:t>Real-time monitoring: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AI-powered sensors can 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be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installed in various locations throughout 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the city to collect data on air quality in real-time. This can help 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identify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areas where pollution 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is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high,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and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take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immediate</a:t>
            </a:r>
            <a:r>
              <a:rPr spc="5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action</a:t>
            </a:r>
            <a:r>
              <a:rPr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to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improve</a:t>
            </a:r>
            <a:r>
              <a:rPr spc="4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air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5" dirty="0">
                <a:solidFill>
                  <a:srgbClr val="252525"/>
                </a:solidFill>
                <a:latin typeface="Times New Roman"/>
                <a:cs typeface="Times New Roman"/>
              </a:rPr>
              <a:t>quality.</a:t>
            </a:r>
            <a:endParaRPr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Font typeface="Arial MT"/>
              <a:buChar char="•"/>
            </a:pPr>
            <a:endParaRPr sz="2400" dirty="0">
              <a:latin typeface="Times New Roman"/>
              <a:cs typeface="Times New Roman"/>
            </a:endParaRPr>
          </a:p>
          <a:p>
            <a:pPr marL="355600" marR="5080" indent="-342900" algn="just">
              <a:lnSpc>
                <a:spcPct val="100000"/>
              </a:lnSpc>
              <a:buFont typeface="Arial MT"/>
              <a:buChar char="•"/>
              <a:tabLst>
                <a:tab pos="355600" algn="l"/>
              </a:tabLst>
            </a:pPr>
            <a:r>
              <a:rPr b="1" spc="-5" dirty="0">
                <a:latin typeface="Times New Roman"/>
                <a:cs typeface="Times New Roman"/>
              </a:rPr>
              <a:t>Predictive </a:t>
            </a:r>
            <a:r>
              <a:rPr b="1" dirty="0">
                <a:latin typeface="Times New Roman"/>
                <a:cs typeface="Times New Roman"/>
              </a:rPr>
              <a:t>modeling: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AI can use historical data to create predictive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models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that can forecast 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air pollution levels. This can help city planners to take proactive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measures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to reduce pollution 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levels,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such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as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traffic</a:t>
            </a:r>
            <a:r>
              <a:rPr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rerouting</a:t>
            </a:r>
            <a:r>
              <a:rPr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or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adjusting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factory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schedules.</a:t>
            </a:r>
            <a:endParaRPr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Font typeface="Arial MT"/>
              <a:buChar char="•"/>
            </a:pPr>
            <a:endParaRPr sz="2400" dirty="0">
              <a:latin typeface="Times New Roman"/>
              <a:cs typeface="Times New Roman"/>
            </a:endParaRPr>
          </a:p>
          <a:p>
            <a:pPr marL="355600" marR="255904" indent="-342900">
              <a:lnSpc>
                <a:spcPct val="100000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b="1" dirty="0">
                <a:latin typeface="Times New Roman"/>
                <a:cs typeface="Times New Roman"/>
              </a:rPr>
              <a:t>Indoor</a:t>
            </a:r>
            <a:r>
              <a:rPr b="1" spc="-25" dirty="0">
                <a:latin typeface="Times New Roman"/>
                <a:cs typeface="Times New Roman"/>
              </a:rPr>
              <a:t> </a:t>
            </a:r>
            <a:r>
              <a:rPr b="1" spc="-5" dirty="0">
                <a:latin typeface="Times New Roman"/>
                <a:cs typeface="Times New Roman"/>
              </a:rPr>
              <a:t>air</a:t>
            </a:r>
            <a:r>
              <a:rPr b="1" spc="-35" dirty="0">
                <a:latin typeface="Times New Roman"/>
                <a:cs typeface="Times New Roman"/>
              </a:rPr>
              <a:t> </a:t>
            </a:r>
            <a:r>
              <a:rPr b="1" spc="-5" dirty="0">
                <a:latin typeface="Times New Roman"/>
                <a:cs typeface="Times New Roman"/>
              </a:rPr>
              <a:t>quality</a:t>
            </a:r>
            <a:r>
              <a:rPr b="1" spc="25" dirty="0">
                <a:latin typeface="Times New Roman"/>
                <a:cs typeface="Times New Roman"/>
              </a:rPr>
              <a:t> </a:t>
            </a:r>
            <a:r>
              <a:rPr b="1" spc="-5" dirty="0">
                <a:latin typeface="Times New Roman"/>
                <a:cs typeface="Times New Roman"/>
              </a:rPr>
              <a:t>monitoring:</a:t>
            </a:r>
            <a:r>
              <a:rPr b="1" spc="10" dirty="0"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AI-powered</a:t>
            </a:r>
            <a:r>
              <a:rPr spc="3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sensors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can</a:t>
            </a:r>
            <a:r>
              <a:rPr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also</a:t>
            </a:r>
            <a:r>
              <a:rPr spc="3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be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installed</a:t>
            </a:r>
            <a:r>
              <a:rPr spc="4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in</a:t>
            </a:r>
            <a:r>
              <a:rPr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buildings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to </a:t>
            </a:r>
            <a:r>
              <a:rPr spc="-38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monitor</a:t>
            </a:r>
            <a:r>
              <a:rPr spc="4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indoor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air</a:t>
            </a:r>
            <a:r>
              <a:rPr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20" dirty="0">
                <a:solidFill>
                  <a:srgbClr val="252525"/>
                </a:solidFill>
                <a:latin typeface="Times New Roman"/>
                <a:cs typeface="Times New Roman"/>
              </a:rPr>
              <a:t>quality.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 This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can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help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identify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sources</a:t>
            </a:r>
            <a:r>
              <a:rPr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of pollution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and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provide 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recommendations</a:t>
            </a:r>
            <a:r>
              <a:rPr spc="4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on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how to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improve</a:t>
            </a:r>
            <a:r>
              <a:rPr spc="4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air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quality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indoors.</a:t>
            </a:r>
            <a:endParaRPr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Font typeface="Arial MT"/>
              <a:buChar char="•"/>
            </a:pPr>
            <a:endParaRPr sz="2400" dirty="0">
              <a:latin typeface="Times New Roman"/>
              <a:cs typeface="Times New Roman"/>
            </a:endParaRPr>
          </a:p>
          <a:p>
            <a:pPr marL="355600" marR="90805" indent="-342900">
              <a:lnSpc>
                <a:spcPct val="100000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b="1" spc="-5" dirty="0">
                <a:latin typeface="Times New Roman"/>
                <a:cs typeface="Times New Roman"/>
              </a:rPr>
              <a:t>Environmental</a:t>
            </a:r>
            <a:r>
              <a:rPr b="1" spc="-10" dirty="0">
                <a:latin typeface="Times New Roman"/>
                <a:cs typeface="Times New Roman"/>
              </a:rPr>
              <a:t> </a:t>
            </a:r>
            <a:r>
              <a:rPr b="1" spc="-5" dirty="0">
                <a:latin typeface="Times New Roman"/>
                <a:cs typeface="Times New Roman"/>
              </a:rPr>
              <a:t>policy</a:t>
            </a:r>
            <a:r>
              <a:rPr b="1" spc="5" dirty="0">
                <a:latin typeface="Times New Roman"/>
                <a:cs typeface="Times New Roman"/>
              </a:rPr>
              <a:t> </a:t>
            </a:r>
            <a:r>
              <a:rPr b="1" spc="-5" dirty="0">
                <a:latin typeface="Times New Roman"/>
                <a:cs typeface="Times New Roman"/>
              </a:rPr>
              <a:t>optimization:</a:t>
            </a:r>
            <a:r>
              <a:rPr b="1" spc="5" dirty="0"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AI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can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analyze</a:t>
            </a:r>
            <a:r>
              <a:rPr spc="3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the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effectiveness</a:t>
            </a:r>
            <a:r>
              <a:rPr spc="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of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current 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environmental</a:t>
            </a:r>
            <a:r>
              <a:rPr spc="6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policies</a:t>
            </a:r>
            <a:r>
              <a:rPr spc="3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and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suggest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changes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that</a:t>
            </a:r>
            <a:r>
              <a:rPr spc="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could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improve</a:t>
            </a:r>
            <a:r>
              <a:rPr spc="5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air</a:t>
            </a:r>
            <a:r>
              <a:rPr spc="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20" dirty="0">
                <a:solidFill>
                  <a:srgbClr val="252525"/>
                </a:solidFill>
                <a:latin typeface="Times New Roman"/>
                <a:cs typeface="Times New Roman"/>
              </a:rPr>
              <a:t>quality.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This</a:t>
            </a:r>
            <a:r>
              <a:rPr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can</a:t>
            </a:r>
            <a:r>
              <a:rPr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help</a:t>
            </a:r>
            <a:r>
              <a:rPr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city </a:t>
            </a:r>
            <a:r>
              <a:rPr spc="-38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governments</a:t>
            </a:r>
            <a:r>
              <a:rPr spc="5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to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5" dirty="0">
                <a:solidFill>
                  <a:srgbClr val="252525"/>
                </a:solidFill>
                <a:latin typeface="Times New Roman"/>
                <a:cs typeface="Times New Roman"/>
              </a:rPr>
              <a:t>make</a:t>
            </a:r>
            <a:r>
              <a:rPr spc="4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informed</a:t>
            </a:r>
            <a:r>
              <a:rPr spc="5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decisions</a:t>
            </a:r>
            <a:r>
              <a:rPr spc="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that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can</a:t>
            </a:r>
            <a:r>
              <a:rPr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have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positive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impact</a:t>
            </a:r>
            <a:r>
              <a:rPr spc="6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on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air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20" dirty="0">
                <a:solidFill>
                  <a:srgbClr val="252525"/>
                </a:solidFill>
                <a:latin typeface="Times New Roman"/>
                <a:cs typeface="Times New Roman"/>
              </a:rPr>
              <a:t>quality.</a:t>
            </a:r>
            <a:endParaRPr dirty="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42240">
              <a:lnSpc>
                <a:spcPts val="1795"/>
              </a:lnSpc>
            </a:pPr>
            <a:r>
              <a:rPr dirty="0"/>
              <a:t>17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42240">
              <a:lnSpc>
                <a:spcPts val="1795"/>
              </a:lnSpc>
            </a:pPr>
            <a:r>
              <a:rPr dirty="0"/>
              <a:t>18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35941" y="512708"/>
            <a:ext cx="7617459" cy="244682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1930" algn="ctr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Times New Roman"/>
                <a:cs typeface="Times New Roman"/>
              </a:rPr>
              <a:t>FUTURE</a:t>
            </a:r>
            <a:r>
              <a:rPr sz="2400" b="1" spc="-30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SCOPE</a:t>
            </a:r>
            <a:endParaRPr sz="2400" dirty="0">
              <a:latin typeface="Times New Roman"/>
              <a:cs typeface="Times New Roman"/>
            </a:endParaRPr>
          </a:p>
          <a:p>
            <a:pPr marL="355600" marR="5080" indent="-342900">
              <a:lnSpc>
                <a:spcPct val="100000"/>
              </a:lnSpc>
              <a:spcBef>
                <a:spcPts val="169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The</a:t>
            </a:r>
            <a:r>
              <a:rPr sz="2000"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integration</a:t>
            </a:r>
            <a:r>
              <a:rPr sz="2000" spc="3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of</a:t>
            </a:r>
            <a:r>
              <a:rPr sz="2000" spc="-8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AI</a:t>
            </a:r>
            <a:r>
              <a:rPr sz="2000"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technology</a:t>
            </a:r>
            <a:r>
              <a:rPr sz="2000"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in</a:t>
            </a:r>
            <a:r>
              <a:rPr sz="2000"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252525"/>
                </a:solidFill>
                <a:latin typeface="Times New Roman"/>
                <a:cs typeface="Times New Roman"/>
              </a:rPr>
              <a:t>smart</a:t>
            </a:r>
            <a:r>
              <a:rPr sz="2000" spc="6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cities</a:t>
            </a:r>
            <a:r>
              <a:rPr sz="2000" spc="3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is</a:t>
            </a:r>
            <a:r>
              <a:rPr sz="2000"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expected</a:t>
            </a:r>
            <a:r>
              <a:rPr sz="2000"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to</a:t>
            </a:r>
            <a:r>
              <a:rPr sz="2000"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revolutionize</a:t>
            </a:r>
            <a:r>
              <a:rPr sz="2000" spc="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urban</a:t>
            </a:r>
            <a:r>
              <a:rPr sz="2000"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life</a:t>
            </a:r>
            <a:r>
              <a:rPr sz="2000"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by 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enhancing</a:t>
            </a:r>
            <a:r>
              <a:rPr sz="2000"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15" dirty="0">
                <a:solidFill>
                  <a:srgbClr val="252525"/>
                </a:solidFill>
                <a:latin typeface="Times New Roman"/>
                <a:cs typeface="Times New Roman"/>
              </a:rPr>
              <a:t>efficiency,</a:t>
            </a:r>
            <a:r>
              <a:rPr sz="2000" spc="3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252525"/>
                </a:solidFill>
                <a:latin typeface="Times New Roman"/>
                <a:cs typeface="Times New Roman"/>
              </a:rPr>
              <a:t>sustainability,</a:t>
            </a:r>
            <a:r>
              <a:rPr sz="2000" spc="6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and</a:t>
            </a:r>
            <a:r>
              <a:rPr sz="2000"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20" dirty="0">
                <a:solidFill>
                  <a:srgbClr val="252525"/>
                </a:solidFill>
                <a:latin typeface="Times New Roman"/>
                <a:cs typeface="Times New Roman"/>
              </a:rPr>
              <a:t>safety.</a:t>
            </a:r>
            <a:r>
              <a:rPr sz="2000" spc="-6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AI</a:t>
            </a:r>
            <a:r>
              <a:rPr sz="2000"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can</a:t>
            </a:r>
            <a:r>
              <a:rPr sz="2000"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help</a:t>
            </a:r>
            <a:r>
              <a:rPr sz="2000"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to</a:t>
            </a:r>
            <a:r>
              <a:rPr sz="2000"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optimize</a:t>
            </a:r>
            <a:r>
              <a:rPr sz="2000" spc="5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the</a:t>
            </a:r>
            <a:r>
              <a:rPr sz="2000"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use</a:t>
            </a:r>
            <a:r>
              <a:rPr sz="2000"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of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resources, </a:t>
            </a:r>
            <a:r>
              <a:rPr sz="2000" spc="-38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enable</a:t>
            </a:r>
            <a:r>
              <a:rPr sz="2000"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better</a:t>
            </a:r>
            <a:r>
              <a:rPr sz="2000" spc="3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decision-making,</a:t>
            </a:r>
            <a:r>
              <a:rPr sz="2000" spc="6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and</a:t>
            </a:r>
            <a:r>
              <a:rPr sz="2000"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252525"/>
                </a:solidFill>
                <a:latin typeface="Times New Roman"/>
                <a:cs typeface="Times New Roman"/>
              </a:rPr>
              <a:t>improve</a:t>
            </a:r>
            <a:r>
              <a:rPr sz="2000" spc="5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citizen</a:t>
            </a:r>
            <a:r>
              <a:rPr sz="2000" spc="4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services.</a:t>
            </a:r>
            <a:r>
              <a:rPr sz="2000" spc="-4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As</a:t>
            </a:r>
            <a:r>
              <a:rPr sz="2000"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cities</a:t>
            </a:r>
            <a:r>
              <a:rPr sz="2000" spc="3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continue</a:t>
            </a:r>
            <a:r>
              <a:rPr sz="2000"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to</a:t>
            </a:r>
            <a:r>
              <a:rPr sz="2000"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grow</a:t>
            </a:r>
            <a:r>
              <a:rPr sz="2000"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and 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252525"/>
                </a:solidFill>
                <a:latin typeface="Times New Roman"/>
                <a:cs typeface="Times New Roman"/>
              </a:rPr>
              <a:t>become</a:t>
            </a:r>
            <a:r>
              <a:rPr sz="2000" spc="5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15" dirty="0">
                <a:solidFill>
                  <a:srgbClr val="252525"/>
                </a:solidFill>
                <a:latin typeface="Times New Roman"/>
                <a:cs typeface="Times New Roman"/>
              </a:rPr>
              <a:t>more</a:t>
            </a:r>
            <a:r>
              <a:rPr sz="2000" spc="5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252525"/>
                </a:solidFill>
                <a:latin typeface="Times New Roman"/>
                <a:cs typeface="Times New Roman"/>
              </a:rPr>
              <a:t>complex,</a:t>
            </a:r>
            <a:r>
              <a:rPr sz="2000" spc="-3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AI</a:t>
            </a:r>
            <a:r>
              <a:rPr sz="2000"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technology</a:t>
            </a:r>
            <a:r>
              <a:rPr sz="2000"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will</a:t>
            </a:r>
            <a:r>
              <a:rPr sz="2000" spc="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play</a:t>
            </a:r>
            <a:r>
              <a:rPr sz="2000"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an</a:t>
            </a:r>
            <a:r>
              <a:rPr sz="2000"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increasingly</a:t>
            </a:r>
            <a:r>
              <a:rPr sz="2000" spc="3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252525"/>
                </a:solidFill>
                <a:latin typeface="Times New Roman"/>
                <a:cs typeface="Times New Roman"/>
              </a:rPr>
              <a:t>important</a:t>
            </a:r>
            <a:r>
              <a:rPr sz="2000" spc="7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role</a:t>
            </a:r>
            <a:r>
              <a:rPr sz="2000" spc="3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in</a:t>
            </a:r>
            <a:r>
              <a:rPr sz="2000"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252525"/>
                </a:solidFill>
                <a:latin typeface="Times New Roman"/>
                <a:cs typeface="Times New Roman"/>
              </a:rPr>
              <a:t>managing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 urban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environments.</a:t>
            </a:r>
            <a:endParaRPr sz="2000" dirty="0">
              <a:latin typeface="Times New Roman"/>
              <a:cs typeface="Times New Roman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82370" y="3262313"/>
            <a:ext cx="6324600" cy="327660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2060194" y="6019799"/>
            <a:ext cx="4797806" cy="82330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endParaRPr lang="en-IN" sz="1700" spc="-5" dirty="0">
              <a:latin typeface="Palatino Linotype"/>
              <a:cs typeface="Palatino Linotype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lang="en-IN" sz="1700" spc="-5" dirty="0">
              <a:latin typeface="Palatino Linotype"/>
              <a:cs typeface="Palatino Linotype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5" dirty="0">
                <a:latin typeface="Palatino Linotype"/>
                <a:cs typeface="Palatino Linotype"/>
              </a:rPr>
              <a:t>Figure</a:t>
            </a:r>
            <a:r>
              <a:rPr sz="1700" spc="5" dirty="0">
                <a:latin typeface="Palatino Linotype"/>
                <a:cs typeface="Palatino Linotype"/>
              </a:rPr>
              <a:t> </a:t>
            </a:r>
            <a:r>
              <a:rPr sz="1700" dirty="0">
                <a:latin typeface="Palatino Linotype"/>
                <a:cs typeface="Palatino Linotype"/>
              </a:rPr>
              <a:t>7:</a:t>
            </a:r>
            <a:r>
              <a:rPr sz="1700" spc="-5" dirty="0">
                <a:latin typeface="Palatino Linotype"/>
                <a:cs typeface="Palatino Linotype"/>
              </a:rPr>
              <a:t> scalable</a:t>
            </a:r>
            <a:r>
              <a:rPr sz="1700" spc="10" dirty="0">
                <a:latin typeface="Palatino Linotype"/>
                <a:cs typeface="Palatino Linotype"/>
              </a:rPr>
              <a:t> </a:t>
            </a:r>
            <a:r>
              <a:rPr sz="1700" dirty="0">
                <a:latin typeface="Palatino Linotype"/>
                <a:cs typeface="Palatino Linotype"/>
              </a:rPr>
              <a:t>IoT</a:t>
            </a:r>
            <a:r>
              <a:rPr sz="1700" spc="-10" dirty="0">
                <a:latin typeface="Palatino Linotype"/>
                <a:cs typeface="Palatino Linotype"/>
              </a:rPr>
              <a:t> </a:t>
            </a:r>
            <a:r>
              <a:rPr sz="1700" spc="-5" dirty="0">
                <a:latin typeface="Palatino Linotype"/>
                <a:cs typeface="Palatino Linotype"/>
              </a:rPr>
              <a:t>architecture</a:t>
            </a:r>
            <a:r>
              <a:rPr sz="1700" spc="-30" dirty="0">
                <a:latin typeface="Palatino Linotype"/>
                <a:cs typeface="Palatino Linotype"/>
              </a:rPr>
              <a:t> </a:t>
            </a:r>
            <a:r>
              <a:rPr sz="1700" dirty="0">
                <a:latin typeface="Palatino Linotype"/>
                <a:cs typeface="Palatino Linotype"/>
              </a:rPr>
              <a:t>for</a:t>
            </a:r>
            <a:r>
              <a:rPr sz="1700" spc="-20" dirty="0">
                <a:latin typeface="Palatino Linotype"/>
                <a:cs typeface="Palatino Linotype"/>
              </a:rPr>
              <a:t> </a:t>
            </a:r>
            <a:r>
              <a:rPr sz="1700" dirty="0">
                <a:latin typeface="Palatino Linotype"/>
                <a:cs typeface="Palatino Linotype"/>
              </a:rPr>
              <a:t>a</a:t>
            </a:r>
            <a:r>
              <a:rPr sz="1700" spc="10" dirty="0">
                <a:latin typeface="Palatino Linotype"/>
                <a:cs typeface="Palatino Linotype"/>
              </a:rPr>
              <a:t> </a:t>
            </a:r>
            <a:r>
              <a:rPr sz="1700" dirty="0">
                <a:latin typeface="Palatino Linotype"/>
                <a:cs typeface="Palatino Linotype"/>
              </a:rPr>
              <a:t>smart</a:t>
            </a:r>
            <a:r>
              <a:rPr sz="1700" spc="-5" dirty="0">
                <a:latin typeface="Palatino Linotype"/>
                <a:cs typeface="Palatino Linotype"/>
              </a:rPr>
              <a:t> </a:t>
            </a:r>
            <a:r>
              <a:rPr sz="1700" spc="-40" dirty="0">
                <a:latin typeface="Palatino Linotype"/>
                <a:cs typeface="Palatino Linotype"/>
              </a:rPr>
              <a:t>city.</a:t>
            </a:r>
            <a:endParaRPr sz="1700" dirty="0">
              <a:latin typeface="Palatino Linotype"/>
              <a:cs typeface="Palatino Linotype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57200" y="228600"/>
            <a:ext cx="8229600" cy="2571216"/>
          </a:xfrm>
          <a:prstGeom prst="rect">
            <a:avLst/>
          </a:prstGeom>
        </p:spPr>
        <p:txBody>
          <a:bodyPr vert="horz" wrap="square" lIns="0" tIns="26669" rIns="0" bIns="0" rtlCol="0">
            <a:spAutoFit/>
          </a:bodyPr>
          <a:lstStyle/>
          <a:p>
            <a:pPr marL="355600" marR="5080" indent="-342900">
              <a:lnSpc>
                <a:spcPct val="102200"/>
              </a:lnSpc>
              <a:spcBef>
                <a:spcPts val="209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000" b="1" dirty="0">
                <a:latin typeface="Times New Roman"/>
                <a:cs typeface="Times New Roman"/>
              </a:rPr>
              <a:t>4.1</a:t>
            </a:r>
            <a:r>
              <a:rPr sz="2000" b="1" spc="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Autonomous </a:t>
            </a:r>
            <a:r>
              <a:rPr sz="2000" b="1" spc="-5" dirty="0">
                <a:latin typeface="Times New Roman"/>
                <a:cs typeface="Times New Roman"/>
              </a:rPr>
              <a:t>vehicles:</a:t>
            </a:r>
            <a:r>
              <a:rPr sz="2000" b="1" spc="415" dirty="0"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AI-powered Self-driving cars and other autonomous vehicles 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will</a:t>
            </a:r>
            <a:r>
              <a:rPr sz="2000" spc="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play</a:t>
            </a:r>
            <a:r>
              <a:rPr sz="2000"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a</a:t>
            </a:r>
            <a:r>
              <a:rPr sz="2000"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key</a:t>
            </a:r>
            <a:r>
              <a:rPr sz="2000"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role</a:t>
            </a:r>
            <a:r>
              <a:rPr sz="2000" spc="3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in</a:t>
            </a:r>
            <a:r>
              <a:rPr sz="2000"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future</a:t>
            </a:r>
            <a:r>
              <a:rPr sz="2000"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252525"/>
                </a:solidFill>
                <a:latin typeface="Times New Roman"/>
                <a:cs typeface="Times New Roman"/>
              </a:rPr>
              <a:t>smart</a:t>
            </a:r>
            <a:r>
              <a:rPr sz="2000" spc="7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cities,</a:t>
            </a:r>
            <a:r>
              <a:rPr sz="2000" spc="4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reducing</a:t>
            </a:r>
            <a:r>
              <a:rPr sz="2000"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traffic</a:t>
            </a:r>
            <a:r>
              <a:rPr sz="2000" spc="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congestion</a:t>
            </a:r>
            <a:r>
              <a:rPr sz="2000"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and</a:t>
            </a:r>
            <a:r>
              <a:rPr sz="2000"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increasing</a:t>
            </a:r>
            <a:r>
              <a:rPr sz="2000" spc="3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20" dirty="0">
                <a:solidFill>
                  <a:srgbClr val="252525"/>
                </a:solidFill>
                <a:latin typeface="Times New Roman"/>
                <a:cs typeface="Times New Roman"/>
              </a:rPr>
              <a:t>safety.</a:t>
            </a:r>
            <a:r>
              <a:rPr sz="2000" spc="-5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AI </a:t>
            </a:r>
            <a:r>
              <a:rPr sz="2000" spc="-38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algorithms</a:t>
            </a:r>
            <a:r>
              <a:rPr sz="2000" spc="6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can</a:t>
            </a:r>
            <a:r>
              <a:rPr sz="2000"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help</a:t>
            </a:r>
            <a:r>
              <a:rPr sz="2000"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these</a:t>
            </a:r>
            <a:r>
              <a:rPr sz="2000"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vehicles</a:t>
            </a:r>
            <a:r>
              <a:rPr sz="2000" spc="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to</a:t>
            </a:r>
            <a:r>
              <a:rPr sz="2000"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navigate</a:t>
            </a:r>
            <a:r>
              <a:rPr sz="2000" spc="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252525"/>
                </a:solidFill>
                <a:latin typeface="Times New Roman"/>
                <a:cs typeface="Times New Roman"/>
              </a:rPr>
              <a:t>complex</a:t>
            </a:r>
            <a:r>
              <a:rPr sz="2000" spc="4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urban</a:t>
            </a:r>
            <a:r>
              <a:rPr sz="2000"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environments,</a:t>
            </a:r>
            <a:r>
              <a:rPr sz="2000" spc="6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detect</a:t>
            </a:r>
            <a:r>
              <a:rPr sz="2000"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obstacles 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and avoid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collisions.</a:t>
            </a:r>
            <a:endParaRPr sz="2000" dirty="0">
              <a:latin typeface="Times New Roman"/>
              <a:cs typeface="Times New Roman"/>
            </a:endParaRPr>
          </a:p>
          <a:p>
            <a:pPr marL="355600" marR="158750" indent="-342900">
              <a:lnSpc>
                <a:spcPct val="100000"/>
              </a:lnSpc>
              <a:spcBef>
                <a:spcPts val="38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000" spc="-10" dirty="0">
                <a:solidFill>
                  <a:srgbClr val="252525"/>
                </a:solidFill>
                <a:latin typeface="Times New Roman"/>
                <a:cs typeface="Times New Roman"/>
              </a:rPr>
              <a:t>Autonomous</a:t>
            </a:r>
            <a:r>
              <a:rPr sz="2000" spc="3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vehicles,</a:t>
            </a:r>
            <a:r>
              <a:rPr sz="2000" spc="3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including</a:t>
            </a:r>
            <a:r>
              <a:rPr sz="2000" spc="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self-driving</a:t>
            </a:r>
            <a:r>
              <a:rPr sz="2000" spc="3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cars</a:t>
            </a:r>
            <a:r>
              <a:rPr sz="2000" spc="3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and</a:t>
            </a:r>
            <a:r>
              <a:rPr sz="2000"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other</a:t>
            </a:r>
            <a:r>
              <a:rPr sz="2000"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types</a:t>
            </a:r>
            <a:r>
              <a:rPr sz="2000" spc="3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of</a:t>
            </a:r>
            <a:r>
              <a:rPr sz="2000"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transportation,</a:t>
            </a:r>
            <a:r>
              <a:rPr sz="2000" spc="4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have</a:t>
            </a:r>
            <a:r>
              <a:rPr sz="2000"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the </a:t>
            </a:r>
            <a:r>
              <a:rPr sz="2000" spc="-38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potential</a:t>
            </a:r>
            <a:r>
              <a:rPr sz="2000"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to</a:t>
            </a:r>
            <a:r>
              <a:rPr sz="2000"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significantly</a:t>
            </a:r>
            <a:r>
              <a:rPr sz="2000" spc="3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transform</a:t>
            </a:r>
            <a:r>
              <a:rPr sz="2000"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the</a:t>
            </a:r>
            <a:r>
              <a:rPr sz="2000"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way</a:t>
            </a:r>
            <a:r>
              <a:rPr sz="2000"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people</a:t>
            </a:r>
            <a:r>
              <a:rPr sz="2000"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15" dirty="0">
                <a:solidFill>
                  <a:srgbClr val="252525"/>
                </a:solidFill>
                <a:latin typeface="Times New Roman"/>
                <a:cs typeface="Times New Roman"/>
              </a:rPr>
              <a:t>move</a:t>
            </a:r>
            <a:r>
              <a:rPr sz="2000" spc="3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around</a:t>
            </a:r>
            <a:r>
              <a:rPr sz="2000"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in cities.</a:t>
            </a:r>
            <a:endParaRPr sz="2000" dirty="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85901" y="2971800"/>
            <a:ext cx="6057900" cy="365760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427857" y="6046419"/>
            <a:ext cx="2208530" cy="82330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endParaRPr lang="en-IN" sz="17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lang="en-IN" sz="17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dirty="0">
                <a:latin typeface="Times New Roman"/>
                <a:cs typeface="Times New Roman"/>
              </a:rPr>
              <a:t>Figure</a:t>
            </a:r>
            <a:r>
              <a:rPr sz="1700" spc="-2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8:</a:t>
            </a:r>
            <a:r>
              <a:rPr sz="1700" spc="-1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Self</a:t>
            </a:r>
            <a:r>
              <a:rPr sz="1700" spc="-1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driving</a:t>
            </a:r>
            <a:r>
              <a:rPr sz="1700" spc="-2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car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42240">
              <a:lnSpc>
                <a:spcPts val="1795"/>
              </a:lnSpc>
            </a:pPr>
            <a:r>
              <a:rPr dirty="0"/>
              <a:t>19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5940" y="634949"/>
            <a:ext cx="8011159" cy="58304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marR="113030" indent="-342900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b="1" dirty="0">
                <a:latin typeface="Times New Roman"/>
                <a:cs typeface="Times New Roman"/>
              </a:rPr>
              <a:t>4.2</a:t>
            </a:r>
            <a:r>
              <a:rPr b="1" spc="10" dirty="0">
                <a:latin typeface="Times New Roman"/>
                <a:cs typeface="Times New Roman"/>
              </a:rPr>
              <a:t> </a:t>
            </a:r>
            <a:r>
              <a:rPr b="1" spc="-5" dirty="0">
                <a:latin typeface="Times New Roman"/>
                <a:cs typeface="Times New Roman"/>
              </a:rPr>
              <a:t>Intelligent</a:t>
            </a:r>
            <a:r>
              <a:rPr b="1" spc="5" dirty="0">
                <a:latin typeface="Times New Roman"/>
                <a:cs typeface="Times New Roman"/>
              </a:rPr>
              <a:t> </a:t>
            </a:r>
            <a:r>
              <a:rPr b="1" dirty="0">
                <a:latin typeface="Times New Roman"/>
                <a:cs typeface="Times New Roman"/>
              </a:rPr>
              <a:t>traffic</a:t>
            </a:r>
            <a:r>
              <a:rPr b="1" spc="-25" dirty="0">
                <a:latin typeface="Times New Roman"/>
                <a:cs typeface="Times New Roman"/>
              </a:rPr>
              <a:t> </a:t>
            </a:r>
            <a:r>
              <a:rPr b="1" spc="-5" dirty="0">
                <a:latin typeface="Times New Roman"/>
                <a:cs typeface="Times New Roman"/>
              </a:rPr>
              <a:t>management:</a:t>
            </a:r>
            <a:r>
              <a:rPr b="1" spc="-20" dirty="0"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AI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algorithms</a:t>
            </a:r>
            <a:r>
              <a:rPr spc="6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can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be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used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to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optimize</a:t>
            </a:r>
            <a:r>
              <a:rPr spc="6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traffic</a:t>
            </a:r>
            <a:r>
              <a:rPr spc="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25" dirty="0">
                <a:solidFill>
                  <a:srgbClr val="252525"/>
                </a:solidFill>
                <a:latin typeface="Times New Roman"/>
                <a:cs typeface="Times New Roman"/>
              </a:rPr>
              <a:t>flow, </a:t>
            </a:r>
            <a:r>
              <a:rPr spc="-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reduce</a:t>
            </a:r>
            <a:r>
              <a:rPr spc="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congestion,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and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improve</a:t>
            </a:r>
            <a:r>
              <a:rPr spc="6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safety</a:t>
            </a:r>
            <a:r>
              <a:rPr spc="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on city</a:t>
            </a:r>
            <a:r>
              <a:rPr spc="3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streets.</a:t>
            </a:r>
            <a:r>
              <a:rPr spc="3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By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analyzing</a:t>
            </a:r>
            <a:r>
              <a:rPr spc="3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data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from</a:t>
            </a:r>
            <a:r>
              <a:rPr spc="3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traffic</a:t>
            </a:r>
            <a:r>
              <a:rPr spc="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sensors </a:t>
            </a:r>
            <a:r>
              <a:rPr spc="-38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and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cameras,</a:t>
            </a:r>
            <a:r>
              <a:rPr spc="-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AI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systems</a:t>
            </a:r>
            <a:r>
              <a:rPr spc="6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can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adjust</a:t>
            </a:r>
            <a:r>
              <a:rPr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traffic</a:t>
            </a:r>
            <a:r>
              <a:rPr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lights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and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signage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to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ensure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efficient</a:t>
            </a:r>
            <a:r>
              <a:rPr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and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safe 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movement</a:t>
            </a:r>
            <a:r>
              <a:rPr spc="5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of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vehicles.</a:t>
            </a:r>
            <a:endParaRPr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Char char="•"/>
            </a:pPr>
            <a:endParaRPr sz="2400" dirty="0">
              <a:latin typeface="Times New Roman"/>
              <a:cs typeface="Times New Roman"/>
            </a:endParaRPr>
          </a:p>
          <a:p>
            <a:pPr marL="355600" marR="5080" indent="-342900">
              <a:lnSpc>
                <a:spcPct val="100000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Intelligent</a:t>
            </a:r>
            <a:r>
              <a:rPr spc="5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traffic</a:t>
            </a:r>
            <a:r>
              <a:rPr spc="3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management</a:t>
            </a:r>
            <a:r>
              <a:rPr spc="7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involves</a:t>
            </a:r>
            <a:r>
              <a:rPr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using</a:t>
            </a:r>
            <a:r>
              <a:rPr spc="-8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AI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and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other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advanced</a:t>
            </a:r>
            <a:r>
              <a:rPr spc="3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technologies</a:t>
            </a:r>
            <a:r>
              <a:rPr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to</a:t>
            </a:r>
            <a:r>
              <a:rPr spc="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optimize </a:t>
            </a:r>
            <a:r>
              <a:rPr spc="-38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traffic</a:t>
            </a:r>
            <a:r>
              <a:rPr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flow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and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reduce</a:t>
            </a:r>
            <a:r>
              <a:rPr spc="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congestion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on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city</a:t>
            </a:r>
            <a:r>
              <a:rPr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streets.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This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can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help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improve</a:t>
            </a:r>
            <a:r>
              <a:rPr spc="5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transportation 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5" dirty="0">
                <a:solidFill>
                  <a:srgbClr val="252525"/>
                </a:solidFill>
                <a:latin typeface="Times New Roman"/>
                <a:cs typeface="Times New Roman"/>
              </a:rPr>
              <a:t>efficiency,</a:t>
            </a:r>
            <a:r>
              <a:rPr spc="3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reduce</a:t>
            </a:r>
            <a:r>
              <a:rPr spc="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emissions,</a:t>
            </a:r>
            <a:r>
              <a:rPr spc="5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and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improve</a:t>
            </a:r>
            <a:r>
              <a:rPr spc="6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safety</a:t>
            </a:r>
            <a:r>
              <a:rPr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for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drivers,</a:t>
            </a:r>
            <a:r>
              <a:rPr spc="4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pedestrians,</a:t>
            </a:r>
            <a:r>
              <a:rPr spc="4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and</a:t>
            </a:r>
            <a:r>
              <a:rPr spc="6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cyclists.There 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are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some</a:t>
            </a:r>
            <a:r>
              <a:rPr spc="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ways</a:t>
            </a:r>
            <a:r>
              <a:rPr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that</a:t>
            </a:r>
            <a:r>
              <a:rPr spc="-8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AI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can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be used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for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intelligent</a:t>
            </a:r>
            <a:r>
              <a:rPr spc="3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traffic</a:t>
            </a:r>
            <a:r>
              <a:rPr spc="6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management</a:t>
            </a:r>
            <a:endParaRPr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Char char="•"/>
            </a:pPr>
            <a:endParaRPr sz="2400" dirty="0">
              <a:latin typeface="Times New Roman"/>
              <a:cs typeface="Times New Roman"/>
            </a:endParaRPr>
          </a:p>
          <a:p>
            <a:pPr marL="355600" marR="93980" indent="-342900">
              <a:lnSpc>
                <a:spcPct val="100000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b="1" spc="-5" dirty="0">
                <a:latin typeface="Times New Roman"/>
                <a:cs typeface="Times New Roman"/>
              </a:rPr>
              <a:t>Real-time</a:t>
            </a:r>
            <a:r>
              <a:rPr b="1" spc="-20" dirty="0">
                <a:latin typeface="Times New Roman"/>
                <a:cs typeface="Times New Roman"/>
              </a:rPr>
              <a:t> </a:t>
            </a:r>
            <a:r>
              <a:rPr b="1" dirty="0">
                <a:latin typeface="Times New Roman"/>
                <a:cs typeface="Times New Roman"/>
              </a:rPr>
              <a:t>traffic</a:t>
            </a:r>
            <a:r>
              <a:rPr b="1" spc="-40" dirty="0">
                <a:latin typeface="Times New Roman"/>
                <a:cs typeface="Times New Roman"/>
              </a:rPr>
              <a:t> </a:t>
            </a:r>
            <a:r>
              <a:rPr b="1" spc="-5" dirty="0">
                <a:latin typeface="Times New Roman"/>
                <a:cs typeface="Times New Roman"/>
              </a:rPr>
              <a:t>monitoring:</a:t>
            </a:r>
            <a:r>
              <a:rPr b="1" spc="25" dirty="0"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AI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algorithms</a:t>
            </a:r>
            <a:r>
              <a:rPr spc="6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can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analyze</a:t>
            </a:r>
            <a:r>
              <a:rPr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data</a:t>
            </a:r>
            <a:r>
              <a:rPr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from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traffic</a:t>
            </a:r>
            <a:r>
              <a:rPr spc="3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sensors, 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cameras,</a:t>
            </a:r>
            <a:r>
              <a:rPr spc="5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and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other</a:t>
            </a:r>
            <a:r>
              <a:rPr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sources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in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real-time</a:t>
            </a:r>
            <a:r>
              <a:rPr spc="5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to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monitor</a:t>
            </a:r>
            <a:r>
              <a:rPr spc="4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traffic</a:t>
            </a:r>
            <a:r>
              <a:rPr spc="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flow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and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identify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areas</a:t>
            </a:r>
            <a:r>
              <a:rPr spc="3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of 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 congestion.</a:t>
            </a:r>
            <a:r>
              <a:rPr spc="-3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This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information</a:t>
            </a:r>
            <a:r>
              <a:rPr spc="7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can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be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used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to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optimize</a:t>
            </a:r>
            <a:r>
              <a:rPr spc="6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traffic</a:t>
            </a:r>
            <a:r>
              <a:rPr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signals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and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adjust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traffic</a:t>
            </a:r>
            <a:r>
              <a:rPr spc="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flow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to </a:t>
            </a:r>
            <a:r>
              <a:rPr spc="-38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reduce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congestion.</a:t>
            </a:r>
            <a:endParaRPr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Char char="•"/>
            </a:pPr>
            <a:endParaRPr sz="2400" dirty="0">
              <a:latin typeface="Times New Roman"/>
              <a:cs typeface="Times New Roman"/>
            </a:endParaRPr>
          </a:p>
          <a:p>
            <a:pPr marL="355600" marR="16510" indent="-342900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b="1" spc="-5" dirty="0">
                <a:latin typeface="Times New Roman"/>
                <a:cs typeface="Times New Roman"/>
              </a:rPr>
              <a:t>Predictive</a:t>
            </a:r>
            <a:r>
              <a:rPr b="1" spc="-15" dirty="0">
                <a:latin typeface="Times New Roman"/>
                <a:cs typeface="Times New Roman"/>
              </a:rPr>
              <a:t> </a:t>
            </a:r>
            <a:r>
              <a:rPr b="1" dirty="0">
                <a:latin typeface="Times New Roman"/>
                <a:cs typeface="Times New Roman"/>
              </a:rPr>
              <a:t>traffic</a:t>
            </a:r>
            <a:r>
              <a:rPr b="1" spc="-20" dirty="0">
                <a:latin typeface="Times New Roman"/>
                <a:cs typeface="Times New Roman"/>
              </a:rPr>
              <a:t> </a:t>
            </a:r>
            <a:r>
              <a:rPr b="1" dirty="0">
                <a:latin typeface="Times New Roman"/>
                <a:cs typeface="Times New Roman"/>
              </a:rPr>
              <a:t>analysis:</a:t>
            </a:r>
            <a:r>
              <a:rPr b="1" spc="-25" dirty="0"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AI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can</a:t>
            </a:r>
            <a:r>
              <a:rPr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be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used</a:t>
            </a:r>
            <a:r>
              <a:rPr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to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predict</a:t>
            </a:r>
            <a:r>
              <a:rPr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traffic</a:t>
            </a:r>
            <a:r>
              <a:rPr spc="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patterns</a:t>
            </a:r>
            <a:r>
              <a:rPr spc="4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and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anticipate</a:t>
            </a:r>
            <a:r>
              <a:rPr spc="3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areas</a:t>
            </a:r>
            <a:r>
              <a:rPr spc="3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of </a:t>
            </a:r>
            <a:r>
              <a:rPr spc="-38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congestion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before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they</a:t>
            </a:r>
            <a:r>
              <a:rPr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20" dirty="0">
                <a:solidFill>
                  <a:srgbClr val="252525"/>
                </a:solidFill>
                <a:latin typeface="Times New Roman"/>
                <a:cs typeface="Times New Roman"/>
              </a:rPr>
              <a:t>occur.</a:t>
            </a:r>
            <a:r>
              <a:rPr spc="-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This</a:t>
            </a:r>
            <a:r>
              <a:rPr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can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help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traffic</a:t>
            </a:r>
            <a:r>
              <a:rPr spc="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management</a:t>
            </a:r>
            <a:r>
              <a:rPr spc="7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systems</a:t>
            </a:r>
            <a:r>
              <a:rPr spc="6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adjust</a:t>
            </a:r>
            <a:r>
              <a:rPr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traffic</a:t>
            </a:r>
            <a:r>
              <a:rPr spc="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flow 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and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minimize</a:t>
            </a:r>
            <a:r>
              <a:rPr spc="6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the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impact</a:t>
            </a:r>
            <a:r>
              <a:rPr spc="5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of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congestion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on</a:t>
            </a:r>
            <a:r>
              <a:rPr spc="-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drivers</a:t>
            </a:r>
            <a:r>
              <a:rPr spc="3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and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pedestrians.</a:t>
            </a:r>
            <a:endParaRPr dirty="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42240">
              <a:lnSpc>
                <a:spcPts val="1795"/>
              </a:lnSpc>
            </a:pPr>
            <a:r>
              <a:rPr dirty="0"/>
              <a:t>20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81000" y="381001"/>
            <a:ext cx="8208645" cy="235134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marR="5080" indent="-342900" algn="just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355600" algn="l"/>
              </a:tabLst>
            </a:pPr>
            <a:r>
              <a:rPr sz="2000" b="1" dirty="0">
                <a:latin typeface="Times New Roman"/>
                <a:cs typeface="Times New Roman"/>
              </a:rPr>
              <a:t>Incident </a:t>
            </a:r>
            <a:r>
              <a:rPr sz="2000" b="1" spc="-5" dirty="0">
                <a:latin typeface="Times New Roman"/>
                <a:cs typeface="Times New Roman"/>
              </a:rPr>
              <a:t>detection </a:t>
            </a:r>
            <a:r>
              <a:rPr sz="2000" b="1" dirty="0">
                <a:latin typeface="Times New Roman"/>
                <a:cs typeface="Times New Roman"/>
              </a:rPr>
              <a:t>and </a:t>
            </a:r>
            <a:r>
              <a:rPr sz="2000" b="1" spc="-5" dirty="0">
                <a:latin typeface="Times New Roman"/>
                <a:cs typeface="Times New Roman"/>
              </a:rPr>
              <a:t>response: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AI algorithms can </a:t>
            </a:r>
            <a:r>
              <a:rPr sz="2000" spc="-10" dirty="0">
                <a:solidFill>
                  <a:srgbClr val="252525"/>
                </a:solidFill>
                <a:latin typeface="Times New Roman"/>
                <a:cs typeface="Times New Roman"/>
              </a:rPr>
              <a:t>monitor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traffic data 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for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incidents such 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as accidents or road closures, and provide real-time alerts to traffic </a:t>
            </a:r>
            <a:r>
              <a:rPr sz="2000" spc="-10" dirty="0">
                <a:solidFill>
                  <a:srgbClr val="252525"/>
                </a:solidFill>
                <a:latin typeface="Times New Roman"/>
                <a:cs typeface="Times New Roman"/>
              </a:rPr>
              <a:t>management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systems. This 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can</a:t>
            </a:r>
            <a:r>
              <a:rPr sz="2000"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help</a:t>
            </a:r>
            <a:r>
              <a:rPr sz="2000"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reduce</a:t>
            </a:r>
            <a:r>
              <a:rPr sz="2000"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response</a:t>
            </a:r>
            <a:r>
              <a:rPr sz="2000"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252525"/>
                </a:solidFill>
                <a:latin typeface="Times New Roman"/>
                <a:cs typeface="Times New Roman"/>
              </a:rPr>
              <a:t>times</a:t>
            </a:r>
            <a:r>
              <a:rPr sz="2000" spc="6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and</a:t>
            </a:r>
            <a:r>
              <a:rPr sz="2000"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252525"/>
                </a:solidFill>
                <a:latin typeface="Times New Roman"/>
                <a:cs typeface="Times New Roman"/>
              </a:rPr>
              <a:t>minimize</a:t>
            </a:r>
            <a:r>
              <a:rPr sz="2000" spc="6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the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252525"/>
                </a:solidFill>
                <a:latin typeface="Times New Roman"/>
                <a:cs typeface="Times New Roman"/>
              </a:rPr>
              <a:t>impact</a:t>
            </a:r>
            <a:r>
              <a:rPr sz="2000" spc="5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of</a:t>
            </a:r>
            <a:r>
              <a:rPr sz="2000"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incidents</a:t>
            </a:r>
            <a:r>
              <a:rPr sz="2000"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on</a:t>
            </a:r>
            <a:r>
              <a:rPr sz="2000" spc="-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traffic</a:t>
            </a:r>
            <a:r>
              <a:rPr sz="2000"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25" dirty="0">
                <a:solidFill>
                  <a:srgbClr val="252525"/>
                </a:solidFill>
                <a:latin typeface="Times New Roman"/>
                <a:cs typeface="Times New Roman"/>
              </a:rPr>
              <a:t>flow.</a:t>
            </a:r>
            <a:endParaRPr sz="2000" dirty="0">
              <a:latin typeface="Times New Roman"/>
              <a:cs typeface="Times New Roman"/>
            </a:endParaRPr>
          </a:p>
          <a:p>
            <a:pPr marL="355600" marR="27940" indent="-342900" algn="just">
              <a:lnSpc>
                <a:spcPct val="106700"/>
              </a:lnSpc>
              <a:spcBef>
                <a:spcPts val="1145"/>
              </a:spcBef>
              <a:buFont typeface="Arial MT"/>
              <a:buChar char="•"/>
              <a:tabLst>
                <a:tab pos="355600" algn="l"/>
              </a:tabLst>
            </a:pPr>
            <a:r>
              <a:rPr sz="2000" b="1" dirty="0">
                <a:latin typeface="Times New Roman"/>
                <a:cs typeface="Times New Roman"/>
              </a:rPr>
              <a:t>Dynamic speed </a:t>
            </a:r>
            <a:r>
              <a:rPr sz="2000" b="1" spc="-5" dirty="0">
                <a:latin typeface="Times New Roman"/>
                <a:cs typeface="Times New Roman"/>
              </a:rPr>
              <a:t>limits: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AI can 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be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used to adjust speed </a:t>
            </a:r>
            <a:r>
              <a:rPr sz="2000" spc="-10" dirty="0">
                <a:solidFill>
                  <a:srgbClr val="252525"/>
                </a:solidFill>
                <a:latin typeface="Times New Roman"/>
                <a:cs typeface="Times New Roman"/>
              </a:rPr>
              <a:t>limits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based on real-time traffic data, 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helping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to</a:t>
            </a:r>
            <a:r>
              <a:rPr sz="2000"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reduce</a:t>
            </a:r>
            <a:r>
              <a:rPr sz="2000"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congestion</a:t>
            </a:r>
            <a:r>
              <a:rPr sz="2000"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and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252525"/>
                </a:solidFill>
                <a:latin typeface="Times New Roman"/>
                <a:cs typeface="Times New Roman"/>
              </a:rPr>
              <a:t>improve</a:t>
            </a:r>
            <a:r>
              <a:rPr sz="2000" spc="4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safety</a:t>
            </a:r>
            <a:r>
              <a:rPr sz="2000"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on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city</a:t>
            </a:r>
            <a:r>
              <a:rPr sz="2000"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streets.</a:t>
            </a:r>
            <a:endParaRPr sz="2000" dirty="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56461" y="2971800"/>
            <a:ext cx="5867400" cy="350520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898394" y="5429199"/>
            <a:ext cx="3589654" cy="137217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endParaRPr lang="en-IN" sz="1700" spc="-5" dirty="0">
              <a:latin typeface="Palatino Linotype"/>
              <a:cs typeface="Palatino Linotype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lang="en-IN" sz="1700" spc="-5" dirty="0">
              <a:latin typeface="Palatino Linotype"/>
              <a:cs typeface="Palatino Linotype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lang="en-IN" sz="1700" spc="-5" dirty="0">
              <a:latin typeface="Palatino Linotype"/>
              <a:cs typeface="Palatino Linotype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lang="en-IN" sz="1700" spc="-5" dirty="0">
              <a:latin typeface="Palatino Linotype"/>
              <a:cs typeface="Palatino Linotype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5" dirty="0">
                <a:latin typeface="Palatino Linotype"/>
                <a:cs typeface="Palatino Linotype"/>
              </a:rPr>
              <a:t>Figure </a:t>
            </a:r>
            <a:r>
              <a:rPr sz="1700" dirty="0">
                <a:latin typeface="Palatino Linotype"/>
                <a:cs typeface="Palatino Linotype"/>
              </a:rPr>
              <a:t>9:</a:t>
            </a:r>
            <a:r>
              <a:rPr sz="1700" spc="-20" dirty="0">
                <a:latin typeface="Palatino Linotype"/>
                <a:cs typeface="Palatino Linotype"/>
              </a:rPr>
              <a:t> Traffic</a:t>
            </a:r>
            <a:r>
              <a:rPr sz="1700" spc="-15" dirty="0">
                <a:latin typeface="Palatino Linotype"/>
                <a:cs typeface="Palatino Linotype"/>
              </a:rPr>
              <a:t> </a:t>
            </a:r>
            <a:r>
              <a:rPr sz="1700" dirty="0">
                <a:latin typeface="Palatino Linotype"/>
                <a:cs typeface="Palatino Linotype"/>
              </a:rPr>
              <a:t>Management</a:t>
            </a:r>
            <a:r>
              <a:rPr sz="1700" spc="-25" dirty="0">
                <a:latin typeface="Palatino Linotype"/>
                <a:cs typeface="Palatino Linotype"/>
              </a:rPr>
              <a:t> </a:t>
            </a:r>
            <a:r>
              <a:rPr sz="1700" spc="-5" dirty="0">
                <a:latin typeface="Palatino Linotype"/>
                <a:cs typeface="Palatino Linotype"/>
              </a:rPr>
              <a:t>System</a:t>
            </a:r>
            <a:endParaRPr sz="1700" dirty="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" y="6629399"/>
            <a:ext cx="4590160" cy="238527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64135">
              <a:lnSpc>
                <a:spcPct val="100000"/>
              </a:lnSpc>
              <a:spcBef>
                <a:spcPts val="60"/>
              </a:spcBef>
            </a:pPr>
            <a:r>
              <a:rPr sz="1500" dirty="0">
                <a:latin typeface="Palatino Linotype"/>
                <a:cs typeface="Palatino Linotype"/>
              </a:rPr>
              <a:t>21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81000" y="533400"/>
            <a:ext cx="8107680" cy="5865708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355600" marR="323850" indent="-342900">
              <a:lnSpc>
                <a:spcPct val="103299"/>
              </a:lnSpc>
              <a:spcBef>
                <a:spcPts val="18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b="1" dirty="0">
                <a:latin typeface="Times New Roman"/>
                <a:cs typeface="Times New Roman"/>
              </a:rPr>
              <a:t>4.3</a:t>
            </a:r>
            <a:r>
              <a:rPr b="1" spc="409" dirty="0">
                <a:latin typeface="Times New Roman"/>
                <a:cs typeface="Times New Roman"/>
              </a:rPr>
              <a:t> </a:t>
            </a:r>
            <a:r>
              <a:rPr b="1" spc="-5" dirty="0">
                <a:latin typeface="Times New Roman"/>
                <a:cs typeface="Times New Roman"/>
              </a:rPr>
              <a:t>Improved</a:t>
            </a:r>
            <a:r>
              <a:rPr b="1" spc="5" dirty="0">
                <a:latin typeface="Times New Roman"/>
                <a:cs typeface="Times New Roman"/>
              </a:rPr>
              <a:t> </a:t>
            </a:r>
            <a:r>
              <a:rPr b="1" spc="-5" dirty="0">
                <a:latin typeface="Times New Roman"/>
                <a:cs typeface="Times New Roman"/>
              </a:rPr>
              <a:t>Safety</a:t>
            </a:r>
            <a:r>
              <a:rPr b="1" spc="-20" dirty="0">
                <a:latin typeface="Times New Roman"/>
                <a:cs typeface="Times New Roman"/>
              </a:rPr>
              <a:t> </a:t>
            </a:r>
            <a:r>
              <a:rPr b="1" dirty="0">
                <a:latin typeface="Times New Roman"/>
                <a:cs typeface="Times New Roman"/>
              </a:rPr>
              <a:t>and</a:t>
            </a:r>
            <a:r>
              <a:rPr b="1" spc="5" dirty="0">
                <a:latin typeface="Times New Roman"/>
                <a:cs typeface="Times New Roman"/>
              </a:rPr>
              <a:t> </a:t>
            </a:r>
            <a:r>
              <a:rPr b="1" dirty="0">
                <a:latin typeface="Times New Roman"/>
                <a:cs typeface="Times New Roman"/>
              </a:rPr>
              <a:t>Security</a:t>
            </a:r>
            <a:r>
              <a:rPr b="1" spc="-20" dirty="0">
                <a:latin typeface="Times New Roman"/>
                <a:cs typeface="Times New Roman"/>
              </a:rPr>
              <a:t> </a:t>
            </a:r>
            <a:r>
              <a:rPr b="1" spc="-5" dirty="0">
                <a:latin typeface="Times New Roman"/>
                <a:cs typeface="Times New Roman"/>
              </a:rPr>
              <a:t>through</a:t>
            </a:r>
            <a:r>
              <a:rPr b="1" spc="5" dirty="0">
                <a:latin typeface="Times New Roman"/>
                <a:cs typeface="Times New Roman"/>
              </a:rPr>
              <a:t> </a:t>
            </a:r>
            <a:r>
              <a:rPr b="1" spc="-5" dirty="0">
                <a:latin typeface="Times New Roman"/>
                <a:cs typeface="Times New Roman"/>
              </a:rPr>
              <a:t>Intelligent</a:t>
            </a:r>
            <a:r>
              <a:rPr b="1" dirty="0">
                <a:latin typeface="Times New Roman"/>
                <a:cs typeface="Times New Roman"/>
              </a:rPr>
              <a:t> Surveillance:</a:t>
            </a:r>
            <a:r>
              <a:rPr b="1" spc="265" dirty="0"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AI-powered </a:t>
            </a:r>
            <a:r>
              <a:rPr spc="-38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cameras</a:t>
            </a:r>
            <a:r>
              <a:rPr spc="6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and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sensors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can</a:t>
            </a:r>
            <a:r>
              <a:rPr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enhance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public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safety</a:t>
            </a:r>
            <a:r>
              <a:rPr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and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emergency</a:t>
            </a:r>
            <a:r>
              <a:rPr spc="5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response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by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identifying 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potential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threats</a:t>
            </a:r>
            <a:r>
              <a:rPr spc="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and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alerting</a:t>
            </a:r>
            <a:r>
              <a:rPr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authorities.</a:t>
            </a:r>
            <a:endParaRPr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har char="•"/>
            </a:pPr>
            <a:endParaRPr sz="2400" dirty="0">
              <a:latin typeface="Times New Roman"/>
              <a:cs typeface="Times New Roman"/>
            </a:endParaRPr>
          </a:p>
          <a:p>
            <a:pPr marL="355600" marR="5080" indent="-342900">
              <a:lnSpc>
                <a:spcPct val="100000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Improved</a:t>
            </a:r>
            <a:r>
              <a:rPr spc="6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safety</a:t>
            </a:r>
            <a:r>
              <a:rPr spc="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and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security</a:t>
            </a:r>
            <a:r>
              <a:rPr spc="4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through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intelligent</a:t>
            </a:r>
            <a:r>
              <a:rPr spc="5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surveillance</a:t>
            </a:r>
            <a:r>
              <a:rPr spc="4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is</a:t>
            </a:r>
            <a:r>
              <a:rPr spc="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potential</a:t>
            </a:r>
            <a:r>
              <a:rPr spc="5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area</a:t>
            </a:r>
            <a:r>
              <a:rPr spc="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where</a:t>
            </a:r>
            <a:r>
              <a:rPr spc="-7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AI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can </a:t>
            </a:r>
            <a:r>
              <a:rPr spc="-38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make</a:t>
            </a:r>
            <a:r>
              <a:rPr spc="4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significant</a:t>
            </a:r>
            <a:r>
              <a:rPr spc="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impact</a:t>
            </a:r>
            <a:r>
              <a:rPr spc="5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in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smart</a:t>
            </a:r>
            <a:r>
              <a:rPr spc="6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cities.</a:t>
            </a:r>
            <a:r>
              <a:rPr spc="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By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integrating</a:t>
            </a:r>
            <a:r>
              <a:rPr spc="3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advanced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machine</a:t>
            </a:r>
            <a:r>
              <a:rPr spc="4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learning 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algorithms</a:t>
            </a:r>
            <a:r>
              <a:rPr spc="6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with</a:t>
            </a:r>
            <a:r>
              <a:rPr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video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cameras</a:t>
            </a:r>
            <a:r>
              <a:rPr spc="6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and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other</a:t>
            </a:r>
            <a:r>
              <a:rPr spc="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sensors,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cities</a:t>
            </a:r>
            <a:r>
              <a:rPr spc="4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can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identify</a:t>
            </a:r>
            <a:r>
              <a:rPr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potential</a:t>
            </a:r>
            <a:r>
              <a:rPr spc="3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threats</a:t>
            </a:r>
            <a:r>
              <a:rPr spc="3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in</a:t>
            </a:r>
            <a:r>
              <a:rPr spc="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real- 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time,</a:t>
            </a:r>
            <a:r>
              <a:rPr spc="5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enhancing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public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safety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and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emergency</a:t>
            </a:r>
            <a:r>
              <a:rPr spc="9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response.</a:t>
            </a:r>
            <a:endParaRPr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Char char="•"/>
            </a:pPr>
            <a:endParaRPr sz="2400" dirty="0">
              <a:latin typeface="Times New Roman"/>
              <a:cs typeface="Times New Roman"/>
            </a:endParaRPr>
          </a:p>
          <a:p>
            <a:pPr marL="355600" marR="125730" indent="-342900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AI-powered</a:t>
            </a:r>
            <a:r>
              <a:rPr spc="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surveillance</a:t>
            </a:r>
            <a:r>
              <a:rPr spc="3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systems</a:t>
            </a:r>
            <a:r>
              <a:rPr spc="7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can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recognize</a:t>
            </a:r>
            <a:r>
              <a:rPr spc="3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and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classify</a:t>
            </a:r>
            <a:r>
              <a:rPr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people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and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objects,</a:t>
            </a:r>
            <a:r>
              <a:rPr spc="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analyze 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behavioral</a:t>
            </a:r>
            <a:r>
              <a:rPr spc="3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patterns,</a:t>
            </a:r>
            <a:r>
              <a:rPr spc="4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and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flag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unusual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or</a:t>
            </a:r>
            <a:r>
              <a:rPr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suspicious</a:t>
            </a:r>
            <a:r>
              <a:rPr spc="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activities,</a:t>
            </a:r>
            <a:r>
              <a:rPr spc="6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providing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security</a:t>
            </a:r>
            <a:r>
              <a:rPr spc="3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personnel 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with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real-time</a:t>
            </a:r>
            <a:r>
              <a:rPr spc="7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alerts</a:t>
            </a:r>
            <a:r>
              <a:rPr spc="3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and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situational</a:t>
            </a:r>
            <a:r>
              <a:rPr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awareness.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This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can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enable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rapid</a:t>
            </a:r>
            <a:r>
              <a:rPr spc="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response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to 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emergencies,</a:t>
            </a:r>
            <a:r>
              <a:rPr spc="6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such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as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natural</a:t>
            </a:r>
            <a:r>
              <a:rPr spc="3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disasters,</a:t>
            </a:r>
            <a:r>
              <a:rPr spc="3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accidents,</a:t>
            </a:r>
            <a:r>
              <a:rPr spc="4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or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acts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of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terrorism,</a:t>
            </a:r>
            <a:r>
              <a:rPr spc="6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improving</a:t>
            </a:r>
            <a:r>
              <a:rPr spc="5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the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overall </a:t>
            </a:r>
            <a:r>
              <a:rPr spc="-38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safety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of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the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25" dirty="0">
                <a:solidFill>
                  <a:srgbClr val="252525"/>
                </a:solidFill>
                <a:latin typeface="Times New Roman"/>
                <a:cs typeface="Times New Roman"/>
              </a:rPr>
              <a:t>city.</a:t>
            </a:r>
            <a:endParaRPr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Char char="•"/>
            </a:pPr>
            <a:endParaRPr sz="2400" dirty="0">
              <a:latin typeface="Times New Roman"/>
              <a:cs typeface="Times New Roman"/>
            </a:endParaRPr>
          </a:p>
          <a:p>
            <a:pPr marL="355600" marR="88900" indent="-342900">
              <a:lnSpc>
                <a:spcPct val="100000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Moreover,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intelligent</a:t>
            </a:r>
            <a:r>
              <a:rPr spc="4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surveillance</a:t>
            </a:r>
            <a:r>
              <a:rPr spc="3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systems</a:t>
            </a:r>
            <a:r>
              <a:rPr spc="6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can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improve</a:t>
            </a:r>
            <a:r>
              <a:rPr spc="4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law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enforcement</a:t>
            </a:r>
            <a:r>
              <a:rPr spc="5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efforts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by 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identifying</a:t>
            </a:r>
            <a:r>
              <a:rPr spc="3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and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tracking</a:t>
            </a:r>
            <a:r>
              <a:rPr spc="4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potential</a:t>
            </a:r>
            <a:r>
              <a:rPr spc="3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suspects,</a:t>
            </a:r>
            <a:r>
              <a:rPr spc="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investigating</a:t>
            </a:r>
            <a:r>
              <a:rPr spc="3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crimes,</a:t>
            </a:r>
            <a:r>
              <a:rPr spc="7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and</a:t>
            </a:r>
            <a:r>
              <a:rPr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providing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evidence</a:t>
            </a:r>
            <a:r>
              <a:rPr spc="3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for </a:t>
            </a:r>
            <a:r>
              <a:rPr spc="-38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court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cases.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This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can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help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prevent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crime</a:t>
            </a:r>
            <a:r>
              <a:rPr spc="6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and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promote</a:t>
            </a:r>
            <a:r>
              <a:rPr spc="4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justice,</a:t>
            </a:r>
            <a:r>
              <a:rPr spc="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leading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to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safer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communities 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and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better</a:t>
            </a:r>
            <a:r>
              <a:rPr spc="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quality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of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life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for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residents.</a:t>
            </a:r>
            <a:endParaRPr dirty="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218685" y="6562001"/>
            <a:ext cx="371475" cy="265430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64135">
              <a:lnSpc>
                <a:spcPct val="100000"/>
              </a:lnSpc>
              <a:spcBef>
                <a:spcPts val="60"/>
              </a:spcBef>
            </a:pPr>
            <a:r>
              <a:rPr sz="1500" dirty="0">
                <a:latin typeface="Palatino Linotype"/>
                <a:cs typeface="Palatino Linotype"/>
              </a:rPr>
              <a:t>22</a:t>
            </a:r>
            <a:endParaRPr sz="1500">
              <a:latin typeface="Palatino Linotype"/>
              <a:cs typeface="Palatino Linotype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76200" y="381858"/>
            <a:ext cx="8763000" cy="319125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R="48895" algn="ctr">
              <a:lnSpc>
                <a:spcPct val="100000"/>
              </a:lnSpc>
              <a:spcBef>
                <a:spcPts val="105"/>
              </a:spcBef>
            </a:pPr>
            <a:r>
              <a:rPr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55600" marR="130810" indent="-342900">
              <a:lnSpc>
                <a:spcPct val="100499"/>
              </a:lnSpc>
              <a:spcBef>
                <a:spcPts val="120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1700" b="1" spc="-5" dirty="0">
                <a:latin typeface="Times New Roman"/>
                <a:cs typeface="Times New Roman"/>
              </a:rPr>
              <a:t>Introduction </a:t>
            </a:r>
            <a:r>
              <a:rPr sz="1700" b="1" dirty="0">
                <a:latin typeface="Times New Roman"/>
                <a:cs typeface="Times New Roman"/>
              </a:rPr>
              <a:t>to </a:t>
            </a:r>
            <a:r>
              <a:rPr sz="1700" b="1" spc="-5" dirty="0">
                <a:latin typeface="Times New Roman"/>
                <a:cs typeface="Times New Roman"/>
              </a:rPr>
              <a:t>AI in </a:t>
            </a:r>
            <a:r>
              <a:rPr sz="1700" b="1" spc="-10" dirty="0">
                <a:latin typeface="Times New Roman"/>
                <a:cs typeface="Times New Roman"/>
              </a:rPr>
              <a:t>Smart </a:t>
            </a:r>
            <a:r>
              <a:rPr sz="1700" b="1" spc="-5" dirty="0">
                <a:latin typeface="Times New Roman"/>
                <a:cs typeface="Times New Roman"/>
              </a:rPr>
              <a:t>Cities: </a:t>
            </a:r>
            <a:r>
              <a:rPr sz="1700" dirty="0">
                <a:latin typeface="Times New Roman"/>
                <a:cs typeface="Times New Roman"/>
              </a:rPr>
              <a:t>Artificial Intelligence </a:t>
            </a:r>
            <a:r>
              <a:rPr sz="1700" spc="-5" dirty="0">
                <a:latin typeface="Times New Roman"/>
                <a:cs typeface="Times New Roman"/>
              </a:rPr>
              <a:t>(AI) </a:t>
            </a:r>
            <a:r>
              <a:rPr sz="1700" dirty="0">
                <a:latin typeface="Times New Roman"/>
                <a:cs typeface="Times New Roman"/>
              </a:rPr>
              <a:t>is a rapidly evolving field that has the </a:t>
            </a:r>
            <a:r>
              <a:rPr sz="1700" spc="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potential to transform the </a:t>
            </a:r>
            <a:r>
              <a:rPr sz="1700" spc="-5" dirty="0">
                <a:latin typeface="Times New Roman"/>
                <a:cs typeface="Times New Roman"/>
              </a:rPr>
              <a:t>way we </a:t>
            </a:r>
            <a:r>
              <a:rPr sz="1700" dirty="0">
                <a:latin typeface="Times New Roman"/>
                <a:cs typeface="Times New Roman"/>
              </a:rPr>
              <a:t>live and work. </a:t>
            </a:r>
            <a:r>
              <a:rPr sz="1700" spc="-5" dirty="0">
                <a:latin typeface="Times New Roman"/>
                <a:cs typeface="Times New Roman"/>
              </a:rPr>
              <a:t>One </a:t>
            </a:r>
            <a:r>
              <a:rPr sz="1700" dirty="0">
                <a:latin typeface="Times New Roman"/>
                <a:cs typeface="Times New Roman"/>
              </a:rPr>
              <a:t>area </a:t>
            </a:r>
            <a:r>
              <a:rPr sz="1700" spc="-5" dirty="0">
                <a:latin typeface="Times New Roman"/>
                <a:cs typeface="Times New Roman"/>
              </a:rPr>
              <a:t>where AI </a:t>
            </a:r>
            <a:r>
              <a:rPr sz="1700" dirty="0">
                <a:latin typeface="Times New Roman"/>
                <a:cs typeface="Times New Roman"/>
              </a:rPr>
              <a:t>is already </a:t>
            </a:r>
            <a:r>
              <a:rPr sz="1700" spc="-5" dirty="0">
                <a:latin typeface="Times New Roman"/>
                <a:cs typeface="Times New Roman"/>
              </a:rPr>
              <a:t>making </a:t>
            </a:r>
            <a:r>
              <a:rPr sz="1700" dirty="0">
                <a:latin typeface="Times New Roman"/>
                <a:cs typeface="Times New Roman"/>
              </a:rPr>
              <a:t>a </a:t>
            </a:r>
            <a:r>
              <a:rPr sz="1700" spc="-5" dirty="0">
                <a:latin typeface="Times New Roman"/>
                <a:cs typeface="Times New Roman"/>
              </a:rPr>
              <a:t>significant impact </a:t>
            </a:r>
            <a:r>
              <a:rPr sz="1700" dirty="0">
                <a:latin typeface="Times New Roman"/>
                <a:cs typeface="Times New Roman"/>
              </a:rPr>
              <a:t>is in </a:t>
            </a:r>
            <a:r>
              <a:rPr sz="1700" spc="-33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the development of </a:t>
            </a:r>
            <a:r>
              <a:rPr sz="1700" spc="-5" dirty="0">
                <a:latin typeface="Times New Roman"/>
                <a:cs typeface="Times New Roman"/>
              </a:rPr>
              <a:t>smart </a:t>
            </a:r>
            <a:r>
              <a:rPr sz="1700" dirty="0">
                <a:latin typeface="Times New Roman"/>
                <a:cs typeface="Times New Roman"/>
              </a:rPr>
              <a:t>cities. A </a:t>
            </a:r>
            <a:r>
              <a:rPr sz="1700" spc="-5" dirty="0">
                <a:latin typeface="Times New Roman"/>
                <a:cs typeface="Times New Roman"/>
              </a:rPr>
              <a:t>smart </a:t>
            </a:r>
            <a:r>
              <a:rPr sz="1700" dirty="0">
                <a:latin typeface="Times New Roman"/>
                <a:cs typeface="Times New Roman"/>
              </a:rPr>
              <a:t>city is a city that uses technology and data to </a:t>
            </a:r>
            <a:r>
              <a:rPr sz="1700" spc="-5" dirty="0">
                <a:latin typeface="Times New Roman"/>
                <a:cs typeface="Times New Roman"/>
              </a:rPr>
              <a:t>improve </a:t>
            </a:r>
            <a:r>
              <a:rPr sz="1700" dirty="0">
                <a:latin typeface="Times New Roman"/>
                <a:cs typeface="Times New Roman"/>
              </a:rPr>
              <a:t>the lives of its </a:t>
            </a:r>
            <a:r>
              <a:rPr sz="1700" spc="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residents,</a:t>
            </a:r>
            <a:r>
              <a:rPr sz="1700" spc="-4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enhance</a:t>
            </a:r>
            <a:r>
              <a:rPr sz="1700" spc="-25" dirty="0">
                <a:latin typeface="Times New Roman"/>
                <a:cs typeface="Times New Roman"/>
              </a:rPr>
              <a:t> </a:t>
            </a:r>
            <a:r>
              <a:rPr sz="1700" spc="-10" dirty="0">
                <a:latin typeface="Times New Roman"/>
                <a:cs typeface="Times New Roman"/>
              </a:rPr>
              <a:t>sustainability,</a:t>
            </a:r>
            <a:r>
              <a:rPr sz="1700" spc="-2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and</a:t>
            </a:r>
            <a:r>
              <a:rPr sz="1700" spc="-1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streamline</a:t>
            </a:r>
            <a:r>
              <a:rPr sz="1700" spc="-1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city</a:t>
            </a:r>
            <a:r>
              <a:rPr sz="1700" spc="-20" dirty="0">
                <a:latin typeface="Times New Roman"/>
                <a:cs typeface="Times New Roman"/>
              </a:rPr>
              <a:t> </a:t>
            </a:r>
            <a:r>
              <a:rPr sz="1700" spc="5" dirty="0">
                <a:latin typeface="Times New Roman"/>
                <a:cs typeface="Times New Roman"/>
              </a:rPr>
              <a:t>operations.</a:t>
            </a:r>
            <a:endParaRPr sz="1700" dirty="0">
              <a:latin typeface="Times New Roman"/>
              <a:cs typeface="Times New Roman"/>
            </a:endParaRPr>
          </a:p>
          <a:p>
            <a:pPr marL="355600" marR="5080" indent="-342900">
              <a:lnSpc>
                <a:spcPct val="100000"/>
              </a:lnSpc>
              <a:spcBef>
                <a:spcPts val="33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1700" spc="-5" dirty="0">
                <a:latin typeface="Times New Roman"/>
                <a:cs typeface="Times New Roman"/>
              </a:rPr>
              <a:t>The </a:t>
            </a:r>
            <a:r>
              <a:rPr sz="1700" dirty="0">
                <a:latin typeface="Times New Roman"/>
                <a:cs typeface="Times New Roman"/>
              </a:rPr>
              <a:t>integration of artificial </a:t>
            </a:r>
            <a:r>
              <a:rPr sz="1700" spc="-5" dirty="0">
                <a:latin typeface="Times New Roman"/>
                <a:cs typeface="Times New Roman"/>
              </a:rPr>
              <a:t>intelligence (AI) </a:t>
            </a:r>
            <a:r>
              <a:rPr sz="1700" dirty="0">
                <a:latin typeface="Times New Roman"/>
                <a:cs typeface="Times New Roman"/>
              </a:rPr>
              <a:t>technology in </a:t>
            </a:r>
            <a:r>
              <a:rPr sz="1700" spc="-5" dirty="0">
                <a:latin typeface="Times New Roman"/>
                <a:cs typeface="Times New Roman"/>
              </a:rPr>
              <a:t>smart </a:t>
            </a:r>
            <a:r>
              <a:rPr sz="1700" dirty="0">
                <a:latin typeface="Times New Roman"/>
                <a:cs typeface="Times New Roman"/>
              </a:rPr>
              <a:t>cities has </a:t>
            </a:r>
            <a:r>
              <a:rPr sz="1700" spc="-5" dirty="0">
                <a:latin typeface="Times New Roman"/>
                <a:cs typeface="Times New Roman"/>
              </a:rPr>
              <a:t>become </a:t>
            </a:r>
            <a:r>
              <a:rPr sz="1700" dirty="0">
                <a:latin typeface="Times New Roman"/>
                <a:cs typeface="Times New Roman"/>
              </a:rPr>
              <a:t>increasingly popular in recent </a:t>
            </a:r>
            <a:r>
              <a:rPr sz="1700" spc="-33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years. AI </a:t>
            </a:r>
            <a:r>
              <a:rPr sz="1700" dirty="0">
                <a:latin typeface="Times New Roman"/>
                <a:cs typeface="Times New Roman"/>
              </a:rPr>
              <a:t>has the potential to </a:t>
            </a:r>
            <a:r>
              <a:rPr sz="1700" spc="-5" dirty="0">
                <a:latin typeface="Times New Roman"/>
                <a:cs typeface="Times New Roman"/>
              </a:rPr>
              <a:t>revolutionize </a:t>
            </a:r>
            <a:r>
              <a:rPr sz="1700" dirty="0">
                <a:latin typeface="Times New Roman"/>
                <a:cs typeface="Times New Roman"/>
              </a:rPr>
              <a:t>the </a:t>
            </a:r>
            <a:r>
              <a:rPr sz="1700" spc="-5" dirty="0">
                <a:latin typeface="Times New Roman"/>
                <a:cs typeface="Times New Roman"/>
              </a:rPr>
              <a:t>way </a:t>
            </a:r>
            <a:r>
              <a:rPr sz="1700" dirty="0">
                <a:latin typeface="Times New Roman"/>
                <a:cs typeface="Times New Roman"/>
              </a:rPr>
              <a:t>cities operate by </a:t>
            </a:r>
            <a:r>
              <a:rPr sz="1700" spc="-5" dirty="0">
                <a:latin typeface="Times New Roman"/>
                <a:cs typeface="Times New Roman"/>
              </a:rPr>
              <a:t>optimizing infrastructure, improving </a:t>
            </a:r>
            <a:r>
              <a:rPr sz="1700" dirty="0">
                <a:latin typeface="Times New Roman"/>
                <a:cs typeface="Times New Roman"/>
              </a:rPr>
              <a:t>public </a:t>
            </a:r>
            <a:r>
              <a:rPr sz="1700" spc="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services, and enhancing the overall quality of life for </a:t>
            </a:r>
            <a:r>
              <a:rPr sz="1700" spc="5" dirty="0">
                <a:latin typeface="Times New Roman"/>
                <a:cs typeface="Times New Roman"/>
              </a:rPr>
              <a:t>citizens. </a:t>
            </a:r>
            <a:r>
              <a:rPr sz="1700" spc="-5" dirty="0">
                <a:latin typeface="Times New Roman"/>
                <a:cs typeface="Times New Roman"/>
              </a:rPr>
              <a:t>This </a:t>
            </a:r>
            <a:r>
              <a:rPr sz="1700" dirty="0">
                <a:latin typeface="Times New Roman"/>
                <a:cs typeface="Times New Roman"/>
              </a:rPr>
              <a:t>project </a:t>
            </a:r>
            <a:r>
              <a:rPr sz="1700" spc="-5" dirty="0">
                <a:latin typeface="Times New Roman"/>
                <a:cs typeface="Times New Roman"/>
              </a:rPr>
              <a:t>aims </a:t>
            </a:r>
            <a:r>
              <a:rPr sz="1700" dirty="0">
                <a:latin typeface="Times New Roman"/>
                <a:cs typeface="Times New Roman"/>
              </a:rPr>
              <a:t>to explore the role of </a:t>
            </a:r>
            <a:r>
              <a:rPr sz="1700" spc="-5" dirty="0">
                <a:latin typeface="Times New Roman"/>
                <a:cs typeface="Times New Roman"/>
              </a:rPr>
              <a:t>AI </a:t>
            </a:r>
            <a:r>
              <a:rPr sz="1700" dirty="0">
                <a:latin typeface="Times New Roman"/>
                <a:cs typeface="Times New Roman"/>
              </a:rPr>
              <a:t>in </a:t>
            </a:r>
            <a:r>
              <a:rPr sz="1700" spc="-5" dirty="0">
                <a:latin typeface="Times New Roman"/>
                <a:cs typeface="Times New Roman"/>
              </a:rPr>
              <a:t>smart </a:t>
            </a:r>
            <a:r>
              <a:rPr sz="1700" spc="-33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cities</a:t>
            </a:r>
            <a:r>
              <a:rPr sz="1700" spc="-2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and</a:t>
            </a:r>
            <a:r>
              <a:rPr sz="1700" spc="-1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how</a:t>
            </a:r>
            <a:r>
              <a:rPr sz="1700" spc="-2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it</a:t>
            </a:r>
            <a:r>
              <a:rPr sz="1700" spc="-1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can</a:t>
            </a:r>
            <a:r>
              <a:rPr sz="1700" spc="1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be</a:t>
            </a:r>
            <a:r>
              <a:rPr sz="1700" spc="-1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utilized</a:t>
            </a:r>
            <a:r>
              <a:rPr sz="1700" spc="-4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to</a:t>
            </a:r>
            <a:r>
              <a:rPr sz="1700" spc="-1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create</a:t>
            </a:r>
            <a:r>
              <a:rPr sz="1700" spc="-1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more</a:t>
            </a:r>
            <a:r>
              <a:rPr sz="1700" spc="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efficient</a:t>
            </a:r>
            <a:r>
              <a:rPr sz="1700" spc="-3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and</a:t>
            </a:r>
            <a:r>
              <a:rPr sz="1700" spc="-1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sustainable</a:t>
            </a:r>
            <a:r>
              <a:rPr sz="1700" spc="-2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urban</a:t>
            </a:r>
            <a:r>
              <a:rPr sz="1700" spc="-35" dirty="0">
                <a:latin typeface="Times New Roman"/>
                <a:cs typeface="Times New Roman"/>
              </a:rPr>
              <a:t> </a:t>
            </a:r>
            <a:r>
              <a:rPr sz="1700" spc="5" dirty="0">
                <a:latin typeface="Times New Roman"/>
                <a:cs typeface="Times New Roman"/>
              </a:rPr>
              <a:t>environments.</a:t>
            </a:r>
            <a:endParaRPr sz="1700" dirty="0">
              <a:latin typeface="Times New Roman"/>
              <a:cs typeface="Times New Roman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19200" y="3640622"/>
            <a:ext cx="6477000" cy="297180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2822194" y="6096000"/>
            <a:ext cx="3121406" cy="7764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endParaRPr lang="en-IN" sz="1600" spc="-5" dirty="0">
              <a:latin typeface="Palatino Linotype"/>
              <a:cs typeface="Palatino Linotype"/>
            </a:endParaRP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endParaRPr lang="en-IN" sz="1600" spc="-5" dirty="0">
              <a:latin typeface="Palatino Linotype"/>
              <a:cs typeface="Palatino Linotype"/>
            </a:endParaRP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Palatino Linotype"/>
                <a:cs typeface="Palatino Linotype"/>
              </a:rPr>
              <a:t>Figure</a:t>
            </a:r>
            <a:r>
              <a:rPr sz="1600" spc="-15" dirty="0">
                <a:latin typeface="Palatino Linotype"/>
                <a:cs typeface="Palatino Linotype"/>
              </a:rPr>
              <a:t> </a:t>
            </a:r>
            <a:r>
              <a:rPr sz="1600" spc="-5" dirty="0">
                <a:latin typeface="Palatino Linotype"/>
                <a:cs typeface="Palatino Linotype"/>
              </a:rPr>
              <a:t>1:</a:t>
            </a:r>
            <a:r>
              <a:rPr sz="1600" spc="-15" dirty="0">
                <a:latin typeface="Palatino Linotype"/>
                <a:cs typeface="Palatino Linotype"/>
              </a:rPr>
              <a:t> </a:t>
            </a:r>
            <a:r>
              <a:rPr sz="1600" spc="-5" dirty="0">
                <a:latin typeface="Palatino Linotype"/>
                <a:cs typeface="Palatino Linotype"/>
              </a:rPr>
              <a:t>Smart</a:t>
            </a:r>
            <a:r>
              <a:rPr sz="1600" spc="-15" dirty="0">
                <a:latin typeface="Palatino Linotype"/>
                <a:cs typeface="Palatino Linotype"/>
              </a:rPr>
              <a:t> </a:t>
            </a:r>
            <a:r>
              <a:rPr sz="1600" spc="-5" dirty="0">
                <a:latin typeface="Palatino Linotype"/>
                <a:cs typeface="Palatino Linotype"/>
              </a:rPr>
              <a:t>Cities</a:t>
            </a:r>
            <a:r>
              <a:rPr sz="1600" spc="-15" dirty="0">
                <a:latin typeface="Palatino Linotype"/>
                <a:cs typeface="Palatino Linotype"/>
              </a:rPr>
              <a:t> </a:t>
            </a:r>
            <a:r>
              <a:rPr sz="1600" spc="-5" dirty="0">
                <a:latin typeface="Palatino Linotype"/>
                <a:cs typeface="Palatino Linotype"/>
              </a:rPr>
              <a:t>Component</a:t>
            </a:r>
            <a:endParaRPr sz="1600" dirty="0">
              <a:latin typeface="Palatino Linotype"/>
              <a:cs typeface="Palatino Linotyp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" y="6476999"/>
            <a:ext cx="381000" cy="19550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00"/>
              </a:lnSpc>
            </a:pPr>
            <a:r>
              <a:rPr sz="1500" dirty="0">
                <a:latin typeface="Palatino Linotype"/>
                <a:cs typeface="Palatino Linotype"/>
              </a:rPr>
              <a:t>5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81000" y="381001"/>
            <a:ext cx="8221345" cy="58304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marR="118745" indent="-342900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b="1" dirty="0">
                <a:latin typeface="Times New Roman"/>
                <a:cs typeface="Times New Roman"/>
              </a:rPr>
              <a:t>4.4</a:t>
            </a:r>
            <a:r>
              <a:rPr b="1" spc="10" dirty="0">
                <a:latin typeface="Times New Roman"/>
                <a:cs typeface="Times New Roman"/>
              </a:rPr>
              <a:t> </a:t>
            </a:r>
            <a:r>
              <a:rPr b="1" dirty="0">
                <a:latin typeface="Times New Roman"/>
                <a:cs typeface="Times New Roman"/>
              </a:rPr>
              <a:t>Enhanced</a:t>
            </a:r>
            <a:r>
              <a:rPr b="1" spc="-5" dirty="0">
                <a:latin typeface="Times New Roman"/>
                <a:cs typeface="Times New Roman"/>
              </a:rPr>
              <a:t> </a:t>
            </a:r>
            <a:r>
              <a:rPr b="1" dirty="0">
                <a:latin typeface="Times New Roman"/>
                <a:cs typeface="Times New Roman"/>
              </a:rPr>
              <a:t>Citizen</a:t>
            </a:r>
            <a:r>
              <a:rPr b="1" spc="-30" dirty="0">
                <a:latin typeface="Times New Roman"/>
                <a:cs typeface="Times New Roman"/>
              </a:rPr>
              <a:t> </a:t>
            </a:r>
            <a:r>
              <a:rPr b="1" dirty="0">
                <a:latin typeface="Times New Roman"/>
                <a:cs typeface="Times New Roman"/>
              </a:rPr>
              <a:t>Engagement</a:t>
            </a:r>
            <a:r>
              <a:rPr b="1" spc="-15" dirty="0">
                <a:latin typeface="Times New Roman"/>
                <a:cs typeface="Times New Roman"/>
              </a:rPr>
              <a:t> </a:t>
            </a:r>
            <a:r>
              <a:rPr b="1" spc="-5" dirty="0">
                <a:latin typeface="Times New Roman"/>
                <a:cs typeface="Times New Roman"/>
              </a:rPr>
              <a:t>through</a:t>
            </a:r>
            <a:r>
              <a:rPr b="1" dirty="0">
                <a:latin typeface="Times New Roman"/>
                <a:cs typeface="Times New Roman"/>
              </a:rPr>
              <a:t> Smart</a:t>
            </a:r>
            <a:r>
              <a:rPr b="1" spc="-10" dirty="0">
                <a:latin typeface="Times New Roman"/>
                <a:cs typeface="Times New Roman"/>
              </a:rPr>
              <a:t> </a:t>
            </a:r>
            <a:r>
              <a:rPr b="1" spc="-5" dirty="0">
                <a:latin typeface="Times New Roman"/>
                <a:cs typeface="Times New Roman"/>
              </a:rPr>
              <a:t>Services: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AI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can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facilitate</a:t>
            </a:r>
            <a:r>
              <a:rPr spc="4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citizen 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participation</a:t>
            </a:r>
            <a:r>
              <a:rPr spc="5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in</a:t>
            </a:r>
            <a:r>
              <a:rPr spc="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decision-making</a:t>
            </a:r>
            <a:r>
              <a:rPr spc="7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and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improve</a:t>
            </a:r>
            <a:r>
              <a:rPr spc="6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access</a:t>
            </a:r>
            <a:r>
              <a:rPr spc="3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to</a:t>
            </a:r>
            <a:r>
              <a:rPr spc="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public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services</a:t>
            </a:r>
            <a:r>
              <a:rPr spc="4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through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personalized, </a:t>
            </a:r>
            <a:r>
              <a:rPr spc="-38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automated</a:t>
            </a:r>
            <a:r>
              <a:rPr spc="5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assistance.</a:t>
            </a:r>
            <a:endParaRPr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Char char="•"/>
            </a:pPr>
            <a:endParaRPr sz="2400" dirty="0">
              <a:latin typeface="Times New Roman"/>
              <a:cs typeface="Times New Roman"/>
            </a:endParaRPr>
          </a:p>
          <a:p>
            <a:pPr marL="355600" marR="179705" indent="-342900">
              <a:lnSpc>
                <a:spcPct val="100000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Enhanced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citizen</a:t>
            </a:r>
            <a:r>
              <a:rPr spc="4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engagement</a:t>
            </a:r>
            <a:r>
              <a:rPr spc="5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through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smart</a:t>
            </a:r>
            <a:r>
              <a:rPr spc="6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services</a:t>
            </a:r>
            <a:r>
              <a:rPr spc="4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is</a:t>
            </a:r>
            <a:r>
              <a:rPr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another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potential</a:t>
            </a:r>
            <a:r>
              <a:rPr spc="3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area</a:t>
            </a:r>
            <a:r>
              <a:rPr spc="3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where</a:t>
            </a:r>
            <a:r>
              <a:rPr spc="-7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AI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can 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5" dirty="0">
                <a:solidFill>
                  <a:srgbClr val="252525"/>
                </a:solidFill>
                <a:latin typeface="Times New Roman"/>
                <a:cs typeface="Times New Roman"/>
              </a:rPr>
              <a:t>make</a:t>
            </a:r>
            <a:r>
              <a:rPr spc="4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significant</a:t>
            </a:r>
            <a:r>
              <a:rPr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impact</a:t>
            </a:r>
            <a:r>
              <a:rPr spc="5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in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smart</a:t>
            </a:r>
            <a:r>
              <a:rPr spc="5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cities.</a:t>
            </a:r>
            <a:r>
              <a:rPr spc="3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By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integrating</a:t>
            </a:r>
            <a:r>
              <a:rPr spc="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advanced</a:t>
            </a:r>
            <a:r>
              <a:rPr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machine</a:t>
            </a:r>
            <a:r>
              <a:rPr spc="4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learning 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algorithms</a:t>
            </a:r>
            <a:r>
              <a:rPr spc="6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with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digital</a:t>
            </a:r>
            <a:r>
              <a:rPr spc="3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platforms</a:t>
            </a:r>
            <a:r>
              <a:rPr spc="6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and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services,</a:t>
            </a:r>
            <a:r>
              <a:rPr spc="3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cities</a:t>
            </a:r>
            <a:r>
              <a:rPr spc="3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can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provide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personalized,</a:t>
            </a:r>
            <a:r>
              <a:rPr spc="3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automated 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assistance</a:t>
            </a:r>
            <a:r>
              <a:rPr spc="3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to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citizens,</a:t>
            </a:r>
            <a:r>
              <a:rPr spc="4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improving</a:t>
            </a:r>
            <a:r>
              <a:rPr spc="6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access</a:t>
            </a:r>
            <a:r>
              <a:rPr spc="3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to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public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services</a:t>
            </a:r>
            <a:r>
              <a:rPr spc="4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and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promoting</a:t>
            </a:r>
            <a:r>
              <a:rPr spc="5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civic</a:t>
            </a:r>
            <a:r>
              <a:rPr spc="3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participation.</a:t>
            </a:r>
            <a:endParaRPr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Char char="•"/>
            </a:pPr>
            <a:endParaRPr sz="2400" dirty="0">
              <a:latin typeface="Times New Roman"/>
              <a:cs typeface="Times New Roman"/>
            </a:endParaRPr>
          </a:p>
          <a:p>
            <a:pPr marL="355600" marR="5080" indent="-342900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AI-powered</a:t>
            </a:r>
            <a:r>
              <a:rPr spc="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smart</a:t>
            </a:r>
            <a:r>
              <a:rPr spc="5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services</a:t>
            </a:r>
            <a:r>
              <a:rPr spc="4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can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provide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real-time</a:t>
            </a:r>
            <a:r>
              <a:rPr spc="6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information</a:t>
            </a:r>
            <a:r>
              <a:rPr spc="6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and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feedback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 on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wide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range</a:t>
            </a:r>
            <a:r>
              <a:rPr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of </a:t>
            </a:r>
            <a:r>
              <a:rPr spc="-38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topics,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such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as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transportation,</a:t>
            </a:r>
            <a:r>
              <a:rPr spc="4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public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20" dirty="0">
                <a:solidFill>
                  <a:srgbClr val="252525"/>
                </a:solidFill>
                <a:latin typeface="Times New Roman"/>
                <a:cs typeface="Times New Roman"/>
              </a:rPr>
              <a:t>safety,</a:t>
            </a:r>
            <a:r>
              <a:rPr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healthcare,</a:t>
            </a:r>
            <a:r>
              <a:rPr spc="4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education,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and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environmental 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sustainability.</a:t>
            </a:r>
            <a:r>
              <a:rPr spc="5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Citizens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can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use</a:t>
            </a:r>
            <a:r>
              <a:rPr spc="3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chatbots,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mobile</a:t>
            </a:r>
            <a:r>
              <a:rPr spc="4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apps,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and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other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digital</a:t>
            </a:r>
            <a:r>
              <a:rPr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tools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to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access 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information,</a:t>
            </a:r>
            <a:r>
              <a:rPr spc="5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request</a:t>
            </a:r>
            <a:r>
              <a:rPr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services,</a:t>
            </a:r>
            <a:r>
              <a:rPr spc="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and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provide feedback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to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city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authorities.</a:t>
            </a:r>
            <a:endParaRPr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Char char="•"/>
            </a:pPr>
            <a:endParaRPr sz="2400" dirty="0">
              <a:latin typeface="Times New Roman"/>
              <a:cs typeface="Times New Roman"/>
            </a:endParaRPr>
          </a:p>
          <a:p>
            <a:pPr marL="355600" marR="89535" indent="-342900">
              <a:lnSpc>
                <a:spcPct val="100000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It</a:t>
            </a:r>
            <a:r>
              <a:rPr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is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important</a:t>
            </a:r>
            <a:r>
              <a:rPr spc="6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to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note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that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smart</a:t>
            </a:r>
            <a:r>
              <a:rPr spc="5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services</a:t>
            </a:r>
            <a:r>
              <a:rPr spc="4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5" dirty="0">
                <a:solidFill>
                  <a:srgbClr val="252525"/>
                </a:solidFill>
                <a:latin typeface="Times New Roman"/>
                <a:cs typeface="Times New Roman"/>
              </a:rPr>
              <a:t>must</a:t>
            </a:r>
            <a:r>
              <a:rPr spc="5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be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developed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and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implemented</a:t>
            </a:r>
            <a:r>
              <a:rPr spc="6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with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care</a:t>
            </a:r>
            <a:r>
              <a:rPr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to 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ensure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they</a:t>
            </a:r>
            <a:r>
              <a:rPr spc="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5" dirty="0">
                <a:solidFill>
                  <a:srgbClr val="252525"/>
                </a:solidFill>
                <a:latin typeface="Times New Roman"/>
                <a:cs typeface="Times New Roman"/>
              </a:rPr>
              <a:t>meet</a:t>
            </a:r>
            <a:r>
              <a:rPr spc="6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citizens'</a:t>
            </a:r>
            <a:r>
              <a:rPr spc="3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needs,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are</a:t>
            </a:r>
            <a:r>
              <a:rPr spc="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accessible</a:t>
            </a:r>
            <a:r>
              <a:rPr spc="4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to</a:t>
            </a:r>
            <a:r>
              <a:rPr spc="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all,</a:t>
            </a:r>
            <a:r>
              <a:rPr spc="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and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respect</a:t>
            </a:r>
            <a:r>
              <a:rPr spc="3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individuals'</a:t>
            </a:r>
            <a:r>
              <a:rPr spc="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privacy</a:t>
            </a:r>
            <a:r>
              <a:rPr spc="3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rights. 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60" dirty="0">
                <a:solidFill>
                  <a:srgbClr val="252525"/>
                </a:solidFill>
                <a:latin typeface="Times New Roman"/>
                <a:cs typeface="Times New Roman"/>
              </a:rPr>
              <a:t>To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build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public</a:t>
            </a:r>
            <a:r>
              <a:rPr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trust,</a:t>
            </a:r>
            <a:r>
              <a:rPr spc="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cities</a:t>
            </a:r>
            <a:r>
              <a:rPr spc="4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5" dirty="0">
                <a:solidFill>
                  <a:srgbClr val="252525"/>
                </a:solidFill>
                <a:latin typeface="Times New Roman"/>
                <a:cs typeface="Times New Roman"/>
              </a:rPr>
              <a:t>must</a:t>
            </a:r>
            <a:r>
              <a:rPr spc="6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be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transparent</a:t>
            </a:r>
            <a:r>
              <a:rPr spc="4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about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how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they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use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citizen</a:t>
            </a:r>
            <a:r>
              <a:rPr spc="3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data,</a:t>
            </a:r>
            <a:r>
              <a:rPr spc="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provide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clear </a:t>
            </a:r>
            <a:r>
              <a:rPr spc="-38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and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user-friendly</a:t>
            </a:r>
            <a:r>
              <a:rPr spc="4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interfaces,</a:t>
            </a:r>
            <a:r>
              <a:rPr spc="4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and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ensure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equitable</a:t>
            </a:r>
            <a:r>
              <a:rPr spc="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access</a:t>
            </a:r>
            <a:r>
              <a:rPr spc="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to</a:t>
            </a:r>
            <a:r>
              <a:rPr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digital</a:t>
            </a:r>
            <a:r>
              <a:rPr spc="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services</a:t>
            </a:r>
            <a:r>
              <a:rPr spc="3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for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all</a:t>
            </a:r>
            <a:r>
              <a:rPr spc="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residents.</a:t>
            </a:r>
            <a:endParaRPr dirty="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218685" y="6562001"/>
            <a:ext cx="371475" cy="265430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64135">
              <a:lnSpc>
                <a:spcPct val="100000"/>
              </a:lnSpc>
              <a:spcBef>
                <a:spcPts val="60"/>
              </a:spcBef>
            </a:pPr>
            <a:r>
              <a:rPr sz="1500" dirty="0">
                <a:latin typeface="Palatino Linotype"/>
                <a:cs typeface="Palatino Linotype"/>
              </a:rPr>
              <a:t>23</a:t>
            </a:r>
            <a:endParaRPr sz="1500">
              <a:latin typeface="Palatino Linotype"/>
              <a:cs typeface="Palatino Linotype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81000" y="304800"/>
            <a:ext cx="8162290" cy="663838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marR="118110" indent="-342900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b="1" dirty="0">
                <a:latin typeface="Times New Roman"/>
                <a:cs typeface="Times New Roman"/>
              </a:rPr>
              <a:t>4.5</a:t>
            </a:r>
            <a:r>
              <a:rPr b="1" spc="5" dirty="0">
                <a:latin typeface="Times New Roman"/>
                <a:cs typeface="Times New Roman"/>
              </a:rPr>
              <a:t> </a:t>
            </a:r>
            <a:r>
              <a:rPr b="1" spc="-5" dirty="0">
                <a:latin typeface="Times New Roman"/>
                <a:cs typeface="Times New Roman"/>
              </a:rPr>
              <a:t>Infrastructure </a:t>
            </a:r>
            <a:r>
              <a:rPr b="1" dirty="0">
                <a:latin typeface="Times New Roman"/>
                <a:cs typeface="Times New Roman"/>
              </a:rPr>
              <a:t>and </a:t>
            </a:r>
            <a:r>
              <a:rPr b="1" spc="-5" dirty="0">
                <a:latin typeface="Times New Roman"/>
                <a:cs typeface="Times New Roman"/>
              </a:rPr>
              <a:t>Resource </a:t>
            </a:r>
            <a:r>
              <a:rPr b="1" dirty="0">
                <a:latin typeface="Times New Roman"/>
                <a:cs typeface="Times New Roman"/>
              </a:rPr>
              <a:t>Management: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How AI can optimize the management </a:t>
            </a:r>
            <a:r>
              <a:rPr spc="-39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of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resources</a:t>
            </a:r>
            <a:r>
              <a:rPr spc="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such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as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25" dirty="0">
                <a:solidFill>
                  <a:srgbClr val="252525"/>
                </a:solidFill>
                <a:latin typeface="Times New Roman"/>
                <a:cs typeface="Times New Roman"/>
              </a:rPr>
              <a:t>energy,</a:t>
            </a:r>
            <a:r>
              <a:rPr spc="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5" dirty="0">
                <a:solidFill>
                  <a:srgbClr val="252525"/>
                </a:solidFill>
                <a:latin typeface="Times New Roman"/>
                <a:cs typeface="Times New Roman"/>
              </a:rPr>
              <a:t>water,</a:t>
            </a:r>
            <a:r>
              <a:rPr spc="3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and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transportation</a:t>
            </a:r>
            <a:r>
              <a:rPr spc="4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to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5" dirty="0">
                <a:solidFill>
                  <a:srgbClr val="252525"/>
                </a:solidFill>
                <a:latin typeface="Times New Roman"/>
                <a:cs typeface="Times New Roman"/>
              </a:rPr>
              <a:t>make</a:t>
            </a:r>
            <a:r>
              <a:rPr spc="5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cities</a:t>
            </a:r>
            <a:r>
              <a:rPr spc="3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5" dirty="0">
                <a:solidFill>
                  <a:srgbClr val="252525"/>
                </a:solidFill>
                <a:latin typeface="Times New Roman"/>
                <a:cs typeface="Times New Roman"/>
              </a:rPr>
              <a:t>more</a:t>
            </a:r>
            <a:r>
              <a:rPr spc="4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sustainable</a:t>
            </a:r>
            <a:r>
              <a:rPr spc="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and 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efficient.</a:t>
            </a:r>
            <a:endParaRPr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Char char="•"/>
            </a:pPr>
            <a:endParaRPr sz="2400" dirty="0">
              <a:latin typeface="Times New Roman"/>
              <a:cs typeface="Times New Roman"/>
            </a:endParaRPr>
          </a:p>
          <a:p>
            <a:pPr marL="355600" marR="50165" indent="-342900">
              <a:lnSpc>
                <a:spcPct val="100000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Infrastructure</a:t>
            </a:r>
            <a:r>
              <a:rPr spc="4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and</a:t>
            </a:r>
            <a:r>
              <a:rPr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resource</a:t>
            </a:r>
            <a:r>
              <a:rPr spc="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management</a:t>
            </a:r>
            <a:r>
              <a:rPr spc="8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refers</a:t>
            </a:r>
            <a:r>
              <a:rPr spc="3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to</a:t>
            </a:r>
            <a:r>
              <a:rPr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the</a:t>
            </a:r>
            <a:r>
              <a:rPr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use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of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technology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and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data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to</a:t>
            </a:r>
            <a:r>
              <a:rPr spc="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optimize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 the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use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of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resources</a:t>
            </a:r>
            <a:r>
              <a:rPr spc="3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such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as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25" dirty="0">
                <a:solidFill>
                  <a:srgbClr val="252525"/>
                </a:solidFill>
                <a:latin typeface="Times New Roman"/>
                <a:cs typeface="Times New Roman"/>
              </a:rPr>
              <a:t>energy,</a:t>
            </a:r>
            <a:r>
              <a:rPr spc="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5" dirty="0">
                <a:solidFill>
                  <a:srgbClr val="252525"/>
                </a:solidFill>
                <a:latin typeface="Times New Roman"/>
                <a:cs typeface="Times New Roman"/>
              </a:rPr>
              <a:t>water,</a:t>
            </a:r>
            <a:r>
              <a:rPr spc="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and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transportation</a:t>
            </a:r>
            <a:r>
              <a:rPr spc="4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in</a:t>
            </a:r>
            <a:r>
              <a:rPr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cities.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The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goal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is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to</a:t>
            </a:r>
            <a:r>
              <a:rPr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improve </a:t>
            </a:r>
            <a:r>
              <a:rPr spc="-38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efficiency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and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reduce</a:t>
            </a:r>
            <a:r>
              <a:rPr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waste,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resulting</a:t>
            </a:r>
            <a:r>
              <a:rPr spc="3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in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more</a:t>
            </a:r>
            <a:r>
              <a:rPr spc="4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sustainable</a:t>
            </a:r>
            <a:r>
              <a:rPr spc="3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and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cost-effective</a:t>
            </a:r>
            <a:r>
              <a:rPr spc="3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urban 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environment.</a:t>
            </a:r>
            <a:endParaRPr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Char char="•"/>
            </a:pPr>
            <a:endParaRPr sz="2400" dirty="0">
              <a:latin typeface="Times New Roman"/>
              <a:cs typeface="Times New Roman"/>
            </a:endParaRPr>
          </a:p>
          <a:p>
            <a:pPr marL="355600" marR="5080" indent="-342900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Artificial</a:t>
            </a:r>
            <a:r>
              <a:rPr spc="5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Intelligence</a:t>
            </a:r>
            <a:r>
              <a:rPr spc="5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(AI)</a:t>
            </a:r>
            <a:r>
              <a:rPr spc="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can</a:t>
            </a:r>
            <a:r>
              <a:rPr spc="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play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</a:t>
            </a:r>
            <a:r>
              <a:rPr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crucial</a:t>
            </a:r>
            <a:r>
              <a:rPr spc="4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role</a:t>
            </a:r>
            <a:r>
              <a:rPr spc="3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in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infrastructure</a:t>
            </a:r>
            <a:r>
              <a:rPr spc="5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and</a:t>
            </a:r>
            <a:r>
              <a:rPr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resource</a:t>
            </a:r>
            <a:r>
              <a:rPr spc="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management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 in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smart</a:t>
            </a:r>
            <a:r>
              <a:rPr spc="7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cities.</a:t>
            </a:r>
            <a:r>
              <a:rPr spc="4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By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analyzing</a:t>
            </a:r>
            <a:r>
              <a:rPr spc="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data</a:t>
            </a:r>
            <a:r>
              <a:rPr spc="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from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sensors</a:t>
            </a:r>
            <a:r>
              <a:rPr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and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other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sources,</a:t>
            </a:r>
            <a:r>
              <a:rPr spc="-8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AI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algorithms</a:t>
            </a:r>
            <a:r>
              <a:rPr spc="6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can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identify 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patterns</a:t>
            </a:r>
            <a:r>
              <a:rPr spc="3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and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trends</a:t>
            </a:r>
            <a:r>
              <a:rPr spc="3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to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inform</a:t>
            </a:r>
            <a:r>
              <a:rPr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decision-making</a:t>
            </a:r>
            <a:r>
              <a:rPr spc="6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and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optimize</a:t>
            </a:r>
            <a:r>
              <a:rPr spc="6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resource</a:t>
            </a:r>
            <a:r>
              <a:rPr spc="4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allocation.</a:t>
            </a:r>
            <a:r>
              <a:rPr spc="4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For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example, </a:t>
            </a:r>
            <a:r>
              <a:rPr spc="-38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machine</a:t>
            </a:r>
            <a:r>
              <a:rPr spc="4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learning</a:t>
            </a:r>
            <a:r>
              <a:rPr spc="3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algorithms</a:t>
            </a:r>
            <a:r>
              <a:rPr spc="7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can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analyze</a:t>
            </a:r>
            <a:r>
              <a:rPr spc="3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traffic</a:t>
            </a:r>
            <a:r>
              <a:rPr spc="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patterns</a:t>
            </a:r>
            <a:r>
              <a:rPr spc="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to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optimize</a:t>
            </a:r>
            <a:r>
              <a:rPr spc="6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traffic</a:t>
            </a:r>
            <a:r>
              <a:rPr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flow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and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reduce 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congestion,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or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they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can</a:t>
            </a:r>
            <a:r>
              <a:rPr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analyze</a:t>
            </a:r>
            <a:r>
              <a:rPr spc="4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weather</a:t>
            </a:r>
            <a:r>
              <a:rPr spc="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patterns</a:t>
            </a:r>
            <a:r>
              <a:rPr spc="3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to</a:t>
            </a:r>
            <a:r>
              <a:rPr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optimize</a:t>
            </a:r>
            <a:r>
              <a:rPr spc="6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energy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usage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and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reduce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waste.</a:t>
            </a:r>
            <a:endParaRPr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Char char="•"/>
            </a:pPr>
            <a:endParaRPr sz="2400" dirty="0">
              <a:latin typeface="Times New Roman"/>
              <a:cs typeface="Times New Roman"/>
            </a:endParaRPr>
          </a:p>
          <a:p>
            <a:pPr marL="355600" marR="88900" indent="-342900">
              <a:lnSpc>
                <a:spcPct val="100000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pc="-30" dirty="0">
                <a:solidFill>
                  <a:srgbClr val="252525"/>
                </a:solidFill>
                <a:latin typeface="Times New Roman"/>
                <a:cs typeface="Times New Roman"/>
              </a:rPr>
              <a:t>Water</a:t>
            </a:r>
            <a:r>
              <a:rPr spc="4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resource</a:t>
            </a:r>
            <a:r>
              <a:rPr spc="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management</a:t>
            </a:r>
            <a:r>
              <a:rPr spc="7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is</a:t>
            </a:r>
            <a:r>
              <a:rPr spc="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another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area</a:t>
            </a:r>
            <a:r>
              <a:rPr spc="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where</a:t>
            </a:r>
            <a:r>
              <a:rPr spc="-7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AI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can</a:t>
            </a:r>
            <a:r>
              <a:rPr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5" dirty="0">
                <a:solidFill>
                  <a:srgbClr val="252525"/>
                </a:solidFill>
                <a:latin typeface="Times New Roman"/>
                <a:cs typeface="Times New Roman"/>
              </a:rPr>
              <a:t>make</a:t>
            </a:r>
            <a:r>
              <a:rPr spc="5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significant</a:t>
            </a:r>
            <a:r>
              <a:rPr spc="3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contributions.</a:t>
            </a:r>
            <a:r>
              <a:rPr spc="3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By </a:t>
            </a:r>
            <a:r>
              <a:rPr spc="-38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analyzing</a:t>
            </a:r>
            <a:r>
              <a:rPr spc="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data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from</a:t>
            </a:r>
            <a:r>
              <a:rPr spc="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water</a:t>
            </a:r>
            <a:r>
              <a:rPr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sensors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and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other</a:t>
            </a:r>
            <a:r>
              <a:rPr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sources,</a:t>
            </a:r>
            <a:r>
              <a:rPr spc="-7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AI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algorithms</a:t>
            </a:r>
            <a:r>
              <a:rPr spc="6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can</a:t>
            </a:r>
            <a:r>
              <a:rPr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identify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patterns</a:t>
            </a:r>
            <a:r>
              <a:rPr spc="3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of 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water</a:t>
            </a:r>
            <a:r>
              <a:rPr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usage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and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predict</a:t>
            </a:r>
            <a:r>
              <a:rPr spc="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demand,</a:t>
            </a:r>
            <a:r>
              <a:rPr spc="5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enabling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better</a:t>
            </a:r>
            <a:r>
              <a:rPr spc="3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allocation</a:t>
            </a:r>
            <a:r>
              <a:rPr spc="3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of</a:t>
            </a:r>
            <a:r>
              <a:rPr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resources</a:t>
            </a:r>
            <a:r>
              <a:rPr spc="3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and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reducing</a:t>
            </a:r>
            <a:r>
              <a:rPr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waste. 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AI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can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also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help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to</a:t>
            </a:r>
            <a:r>
              <a:rPr spc="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detect</a:t>
            </a:r>
            <a:r>
              <a:rPr spc="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leaks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and</a:t>
            </a:r>
            <a:r>
              <a:rPr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other</a:t>
            </a:r>
            <a:r>
              <a:rPr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issues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in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water</a:t>
            </a:r>
            <a:r>
              <a:rPr spc="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infrastructure,</a:t>
            </a:r>
            <a:r>
              <a:rPr spc="6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reducing</a:t>
            </a:r>
            <a:r>
              <a:rPr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the</a:t>
            </a:r>
            <a:r>
              <a:rPr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amount </a:t>
            </a:r>
            <a:r>
              <a:rPr spc="-38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of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water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lost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due to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leakage.</a:t>
            </a:r>
            <a:endParaRPr dirty="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218685" y="6562001"/>
            <a:ext cx="371475" cy="265430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64135">
              <a:lnSpc>
                <a:spcPct val="100000"/>
              </a:lnSpc>
              <a:spcBef>
                <a:spcPts val="60"/>
              </a:spcBef>
            </a:pPr>
            <a:r>
              <a:rPr sz="1500" dirty="0">
                <a:latin typeface="Palatino Linotype"/>
                <a:cs typeface="Palatino Linotype"/>
              </a:rPr>
              <a:t>24</a:t>
            </a:r>
            <a:endParaRPr sz="1500">
              <a:latin typeface="Palatino Linotype"/>
              <a:cs typeface="Palatino Linotype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D87CD36-E591-6DE0-75F3-8F74A3305895}"/>
              </a:ext>
            </a:extLst>
          </p:cNvPr>
          <p:cNvSpPr txBox="1"/>
          <p:nvPr/>
        </p:nvSpPr>
        <p:spPr>
          <a:xfrm>
            <a:off x="2057400" y="631326"/>
            <a:ext cx="4114800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u="sng" dirty="0"/>
              <a:t> </a:t>
            </a:r>
            <a:r>
              <a:rPr lang="en-IN" sz="4000" b="1" u="sng" dirty="0"/>
              <a:t>AI IN SMART CITY</a:t>
            </a:r>
          </a:p>
          <a:p>
            <a:endParaRPr lang="en-IN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AFF01CA-29BF-50D0-989F-F538928C63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5309777"/>
              </p:ext>
            </p:extLst>
          </p:nvPr>
        </p:nvGraphicFramePr>
        <p:xfrm>
          <a:off x="381000" y="1524000"/>
          <a:ext cx="8458200" cy="5029202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4229100">
                  <a:extLst>
                    <a:ext uri="{9D8B030D-6E8A-4147-A177-3AD203B41FA5}">
                      <a16:colId xmlns:a16="http://schemas.microsoft.com/office/drawing/2014/main" val="1261252470"/>
                    </a:ext>
                  </a:extLst>
                </a:gridCol>
                <a:gridCol w="4229100">
                  <a:extLst>
                    <a:ext uri="{9D8B030D-6E8A-4147-A177-3AD203B41FA5}">
                      <a16:colId xmlns:a16="http://schemas.microsoft.com/office/drawing/2014/main" val="1455168184"/>
                    </a:ext>
                  </a:extLst>
                </a:gridCol>
              </a:tblGrid>
              <a:tr h="676699">
                <a:tc>
                  <a:txBody>
                    <a:bodyPr/>
                    <a:lstStyle/>
                    <a:p>
                      <a:pPr algn="l"/>
                      <a:r>
                        <a:rPr lang="en-IN" sz="3200" b="1" u="sng" dirty="0">
                          <a:effectLst/>
                        </a:rPr>
                        <a:t>Advantages</a:t>
                      </a:r>
                      <a:endParaRPr lang="en-IN" sz="3200" u="sng" dirty="0">
                        <a:effectLst/>
                      </a:endParaRPr>
                    </a:p>
                  </a:txBody>
                  <a:tcPr marL="50800" marR="50800" marT="50800" marB="508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3200" b="1" u="none" dirty="0">
                          <a:effectLst/>
                        </a:rPr>
                        <a:t>     </a:t>
                      </a:r>
                      <a:r>
                        <a:rPr lang="en-IN" sz="3200" b="1" u="sng" dirty="0">
                          <a:effectLst/>
                        </a:rPr>
                        <a:t>Disadvantages</a:t>
                      </a:r>
                      <a:endParaRPr lang="en-IN" sz="3200" u="sng" dirty="0">
                        <a:effectLst/>
                      </a:endParaRPr>
                    </a:p>
                  </a:txBody>
                  <a:tcPr marL="50800" marR="50800" marT="50800" marB="50800" anchor="ctr"/>
                </a:tc>
                <a:extLst>
                  <a:ext uri="{0D108BD9-81ED-4DB2-BD59-A6C34878D82A}">
                    <a16:rowId xmlns:a16="http://schemas.microsoft.com/office/drawing/2014/main" val="3138698676"/>
                  </a:ext>
                </a:extLst>
              </a:tr>
              <a:tr h="434891">
                <a:tc>
                  <a:txBody>
                    <a:bodyPr/>
                    <a:lstStyle/>
                    <a:p>
                      <a:pPr algn="l"/>
                      <a:r>
                        <a:rPr lang="en-IN" dirty="0">
                          <a:effectLst/>
                        </a:rPr>
                        <a:t>1) Better connectivity</a:t>
                      </a:r>
                    </a:p>
                  </a:txBody>
                  <a:tcPr marL="50800" marR="50800" marT="50800" marB="508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dirty="0">
                          <a:effectLst/>
                        </a:rPr>
                        <a:t>1) Lack of social control</a:t>
                      </a:r>
                    </a:p>
                  </a:txBody>
                  <a:tcPr marL="50800" marR="50800" marT="50800" marB="50800" anchor="ctr"/>
                </a:tc>
                <a:extLst>
                  <a:ext uri="{0D108BD9-81ED-4DB2-BD59-A6C34878D82A}">
                    <a16:rowId xmlns:a16="http://schemas.microsoft.com/office/drawing/2014/main" val="2958834403"/>
                  </a:ext>
                </a:extLst>
              </a:tr>
              <a:tr h="434891">
                <a:tc>
                  <a:txBody>
                    <a:bodyPr/>
                    <a:lstStyle/>
                    <a:p>
                      <a:pPr algn="l"/>
                      <a:r>
                        <a:rPr lang="en-IN" dirty="0">
                          <a:effectLst/>
                        </a:rPr>
                        <a:t>2) Reduce carbon footprint</a:t>
                      </a:r>
                    </a:p>
                  </a:txBody>
                  <a:tcPr marL="50800" marR="50800" marT="50800" marB="508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dirty="0">
                          <a:effectLst/>
                        </a:rPr>
                        <a:t>2) Still under development</a:t>
                      </a:r>
                    </a:p>
                  </a:txBody>
                  <a:tcPr marL="50800" marR="50800" marT="50800" marB="50800" anchor="ctr"/>
                </a:tc>
                <a:extLst>
                  <a:ext uri="{0D108BD9-81ED-4DB2-BD59-A6C34878D82A}">
                    <a16:rowId xmlns:a16="http://schemas.microsoft.com/office/drawing/2014/main" val="522567851"/>
                  </a:ext>
                </a:extLst>
              </a:tr>
              <a:tr h="726016">
                <a:tc>
                  <a:txBody>
                    <a:bodyPr/>
                    <a:lstStyle/>
                    <a:p>
                      <a:pPr algn="l"/>
                      <a:r>
                        <a:rPr lang="en-IN" dirty="0">
                          <a:effectLst/>
                        </a:rPr>
                        <a:t>3) Efficient public services</a:t>
                      </a:r>
                    </a:p>
                  </a:txBody>
                  <a:tcPr marL="50800" marR="50800" marT="50800" marB="508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</a:rPr>
                        <a:t>3) Difficulty in the pre-commerce stage</a:t>
                      </a:r>
                    </a:p>
                  </a:txBody>
                  <a:tcPr marL="50800" marR="50800" marT="50800" marB="50800" anchor="ctr"/>
                </a:tc>
                <a:extLst>
                  <a:ext uri="{0D108BD9-81ED-4DB2-BD59-A6C34878D82A}">
                    <a16:rowId xmlns:a16="http://schemas.microsoft.com/office/drawing/2014/main" val="831995524"/>
                  </a:ext>
                </a:extLst>
              </a:tr>
              <a:tr h="726016">
                <a:tc>
                  <a:txBody>
                    <a:bodyPr/>
                    <a:lstStyle/>
                    <a:p>
                      <a:pPr algn="l"/>
                      <a:r>
                        <a:rPr lang="en-IN" dirty="0">
                          <a:effectLst/>
                        </a:rPr>
                        <a:t>4) Less crime</a:t>
                      </a:r>
                    </a:p>
                  </a:txBody>
                  <a:tcPr marL="50800" marR="50800" marT="50800" marB="508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</a:rPr>
                        <a:t>4) Security concerns and data privacy concerns</a:t>
                      </a:r>
                    </a:p>
                  </a:txBody>
                  <a:tcPr marL="50800" marR="50800" marT="50800" marB="50800" anchor="ctr"/>
                </a:tc>
                <a:extLst>
                  <a:ext uri="{0D108BD9-81ED-4DB2-BD59-A6C34878D82A}">
                    <a16:rowId xmlns:a16="http://schemas.microsoft.com/office/drawing/2014/main" val="2947952434"/>
                  </a:ext>
                </a:extLst>
              </a:tr>
              <a:tr h="726016">
                <a:tc>
                  <a:txBody>
                    <a:bodyPr/>
                    <a:lstStyle/>
                    <a:p>
                      <a:pPr algn="l"/>
                      <a:r>
                        <a:rPr lang="en-IN" dirty="0">
                          <a:effectLst/>
                        </a:rPr>
                        <a:t>5) Improved infrastructure</a:t>
                      </a:r>
                    </a:p>
                  </a:txBody>
                  <a:tcPr marL="50800" marR="50800" marT="50800" marB="508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</a:rPr>
                        <a:t>5) Difficult to release the business case for implementation</a:t>
                      </a:r>
                    </a:p>
                  </a:txBody>
                  <a:tcPr marL="50800" marR="50800" marT="50800" marB="50800" anchor="ctr"/>
                </a:tc>
                <a:extLst>
                  <a:ext uri="{0D108BD9-81ED-4DB2-BD59-A6C34878D82A}">
                    <a16:rowId xmlns:a16="http://schemas.microsoft.com/office/drawing/2014/main" val="1374540901"/>
                  </a:ext>
                </a:extLst>
              </a:tr>
              <a:tr h="434891">
                <a:tc>
                  <a:txBody>
                    <a:bodyPr/>
                    <a:lstStyle/>
                    <a:p>
                      <a:pPr algn="l"/>
                      <a:r>
                        <a:rPr lang="en-IN" dirty="0">
                          <a:effectLst/>
                        </a:rPr>
                        <a:t>6) More job opportunities</a:t>
                      </a:r>
                    </a:p>
                  </a:txBody>
                  <a:tcPr marL="50800" marR="50800" marT="50800" marB="508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dirty="0">
                          <a:effectLst/>
                        </a:rPr>
                        <a:t>6) Excess network trust</a:t>
                      </a:r>
                    </a:p>
                  </a:txBody>
                  <a:tcPr marL="50800" marR="50800" marT="50800" marB="50800" anchor="ctr"/>
                </a:tc>
                <a:extLst>
                  <a:ext uri="{0D108BD9-81ED-4DB2-BD59-A6C34878D82A}">
                    <a16:rowId xmlns:a16="http://schemas.microsoft.com/office/drawing/2014/main" val="996138596"/>
                  </a:ext>
                </a:extLst>
              </a:tr>
              <a:tr h="434891">
                <a:tc>
                  <a:txBody>
                    <a:bodyPr/>
                    <a:lstStyle/>
                    <a:p>
                      <a:pPr algn="l"/>
                      <a:r>
                        <a:rPr lang="en-IN" dirty="0">
                          <a:effectLst/>
                        </a:rPr>
                        <a:t>7) Safer communication</a:t>
                      </a:r>
                    </a:p>
                  </a:txBody>
                  <a:tcPr marL="50800" marR="50800" marT="50800" marB="508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dirty="0">
                          <a:effectLst/>
                        </a:rPr>
                        <a:t>7) Limited privacy</a:t>
                      </a:r>
                    </a:p>
                  </a:txBody>
                  <a:tcPr marL="50800" marR="50800" marT="50800" marB="50800" anchor="ctr"/>
                </a:tc>
                <a:extLst>
                  <a:ext uri="{0D108BD9-81ED-4DB2-BD59-A6C34878D82A}">
                    <a16:rowId xmlns:a16="http://schemas.microsoft.com/office/drawing/2014/main" val="1533649101"/>
                  </a:ext>
                </a:extLst>
              </a:tr>
              <a:tr h="434891">
                <a:tc>
                  <a:txBody>
                    <a:bodyPr/>
                    <a:lstStyle/>
                    <a:p>
                      <a:pPr algn="l"/>
                      <a:r>
                        <a:rPr lang="en-IN" dirty="0">
                          <a:effectLst/>
                        </a:rPr>
                        <a:t>8) Better connectivity</a:t>
                      </a:r>
                    </a:p>
                  </a:txBody>
                  <a:tcPr marL="50800" marR="50800" marT="50800" marB="508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dirty="0">
                          <a:effectLst/>
                        </a:rPr>
                        <a:t>8) Lack of social control</a:t>
                      </a:r>
                    </a:p>
                  </a:txBody>
                  <a:tcPr marL="50800" marR="50800" marT="50800" marB="50800" anchor="ctr"/>
                </a:tc>
                <a:extLst>
                  <a:ext uri="{0D108BD9-81ED-4DB2-BD59-A6C34878D82A}">
                    <a16:rowId xmlns:a16="http://schemas.microsoft.com/office/drawing/2014/main" val="7890045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015627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/>
          <p:nvPr/>
        </p:nvSpPr>
        <p:spPr>
          <a:xfrm>
            <a:off x="4218685" y="6562001"/>
            <a:ext cx="371475" cy="265430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64135">
              <a:lnSpc>
                <a:spcPct val="100000"/>
              </a:lnSpc>
              <a:spcBef>
                <a:spcPts val="60"/>
              </a:spcBef>
            </a:pPr>
            <a:r>
              <a:rPr sz="1500" dirty="0">
                <a:latin typeface="Palatino Linotype"/>
                <a:cs typeface="Palatino Linotype"/>
              </a:rPr>
              <a:t>25</a:t>
            </a:r>
            <a:endParaRPr sz="15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81000" y="685800"/>
            <a:ext cx="8229600" cy="5847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Times New Roman"/>
                <a:cs typeface="Times New Roman"/>
              </a:rPr>
              <a:t>CONCLUSION</a:t>
            </a:r>
            <a:endParaRPr sz="2400" b="1" dirty="0">
              <a:latin typeface="Times New Roman"/>
              <a:cs typeface="Times New Roman"/>
            </a:endParaRPr>
          </a:p>
          <a:p>
            <a:pPr marL="355600" marR="5080" indent="-342900">
              <a:lnSpc>
                <a:spcPct val="100000"/>
              </a:lnSpc>
              <a:spcBef>
                <a:spcPts val="1689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Artificial</a:t>
            </a:r>
            <a:r>
              <a:rPr sz="2000"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intelligence</a:t>
            </a:r>
            <a:r>
              <a:rPr sz="2000"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(AI)</a:t>
            </a:r>
            <a:r>
              <a:rPr sz="2000" spc="-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has the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potential</a:t>
            </a:r>
            <a:r>
              <a:rPr sz="2000"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to</a:t>
            </a:r>
            <a:r>
              <a:rPr sz="2000"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revolutionize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 the way</a:t>
            </a:r>
            <a:r>
              <a:rPr sz="2000" spc="-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we</a:t>
            </a:r>
            <a:r>
              <a:rPr sz="2000" spc="-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live</a:t>
            </a:r>
            <a:r>
              <a:rPr sz="2000"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and</a:t>
            </a:r>
            <a:r>
              <a:rPr sz="2000" spc="-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interact 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with 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the</a:t>
            </a:r>
            <a:r>
              <a:rPr sz="2000"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world,</a:t>
            </a:r>
            <a:r>
              <a:rPr sz="2000" spc="-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and</a:t>
            </a:r>
            <a:r>
              <a:rPr sz="2000" spc="-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smart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cities</a:t>
            </a:r>
            <a:r>
              <a:rPr sz="2000"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are</a:t>
            </a:r>
            <a:r>
              <a:rPr sz="2000" spc="-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no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exception.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In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 fact,</a:t>
            </a:r>
            <a:r>
              <a:rPr sz="2000" spc="-9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AI</a:t>
            </a:r>
            <a:r>
              <a:rPr sz="2000" spc="-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is</a:t>
            </a:r>
            <a:r>
              <a:rPr sz="2000"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increasingly being 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used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 in </a:t>
            </a:r>
            <a:r>
              <a:rPr sz="2000" spc="-409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smart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city</a:t>
            </a:r>
            <a:r>
              <a:rPr sz="2000"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applications</a:t>
            </a:r>
            <a:r>
              <a:rPr sz="2000"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to</a:t>
            </a:r>
            <a:r>
              <a:rPr sz="2000"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improve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 everything</a:t>
            </a:r>
            <a:r>
              <a:rPr sz="2000" spc="-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from</a:t>
            </a:r>
            <a:r>
              <a:rPr sz="2000"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252525"/>
                </a:solidFill>
                <a:latin typeface="Times New Roman"/>
                <a:cs typeface="Times New Roman"/>
              </a:rPr>
              <a:t>traffic</a:t>
            </a:r>
            <a:r>
              <a:rPr sz="2000"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flow</a:t>
            </a:r>
            <a:r>
              <a:rPr sz="2000" spc="-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and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public</a:t>
            </a:r>
            <a:r>
              <a:rPr sz="2000"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safety</a:t>
            </a:r>
            <a:r>
              <a:rPr sz="2000" spc="-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to 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energy</a:t>
            </a:r>
            <a:r>
              <a:rPr sz="2000" spc="-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efficiency</a:t>
            </a:r>
            <a:r>
              <a:rPr sz="2000" spc="-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and</a:t>
            </a:r>
            <a:r>
              <a:rPr sz="2000" spc="-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waste</a:t>
            </a:r>
            <a:r>
              <a:rPr sz="2000" spc="-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management.</a:t>
            </a:r>
            <a:endParaRPr sz="20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lr>
                <a:srgbClr val="252525"/>
              </a:buClr>
              <a:buFont typeface="Arial MT"/>
              <a:buChar char="•"/>
            </a:pPr>
            <a:endParaRPr sz="3200" dirty="0">
              <a:latin typeface="Times New Roman"/>
              <a:cs typeface="Times New Roman"/>
            </a:endParaRPr>
          </a:p>
          <a:p>
            <a:pPr marL="355600" marR="269875" indent="-342900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AI-powered</a:t>
            </a:r>
            <a:r>
              <a:rPr sz="2000" spc="-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sensors,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cameras,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 and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 other</a:t>
            </a:r>
            <a:r>
              <a:rPr sz="2000"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smart</a:t>
            </a:r>
            <a:r>
              <a:rPr sz="2000"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city</a:t>
            </a:r>
            <a:r>
              <a:rPr sz="2000"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technologies</a:t>
            </a:r>
            <a:r>
              <a:rPr sz="2000"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are</a:t>
            </a:r>
            <a:r>
              <a:rPr sz="2000" spc="-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being</a:t>
            </a:r>
            <a:r>
              <a:rPr sz="2000"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deployed</a:t>
            </a:r>
            <a:r>
              <a:rPr sz="2000"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to </a:t>
            </a:r>
            <a:r>
              <a:rPr sz="2000" spc="-409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collect data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 and</a:t>
            </a:r>
            <a:r>
              <a:rPr sz="2000"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analyze</a:t>
            </a:r>
            <a:r>
              <a:rPr sz="2000" spc="-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it</a:t>
            </a:r>
            <a:r>
              <a:rPr sz="2000"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in</a:t>
            </a:r>
            <a:r>
              <a:rPr sz="2000"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real-time,</a:t>
            </a:r>
            <a:r>
              <a:rPr sz="2000"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enabling</a:t>
            </a:r>
            <a:r>
              <a:rPr sz="2000"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city</a:t>
            </a:r>
            <a:r>
              <a:rPr sz="2000"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252525"/>
                </a:solidFill>
                <a:latin typeface="Times New Roman"/>
                <a:cs typeface="Times New Roman"/>
              </a:rPr>
              <a:t>officials</a:t>
            </a:r>
            <a:r>
              <a:rPr sz="2000" spc="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to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 make</a:t>
            </a:r>
            <a:r>
              <a:rPr sz="2000"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better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decisions </a:t>
            </a:r>
            <a:r>
              <a:rPr sz="2000" spc="-409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and respond more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quickly to 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changing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conditions. 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AI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is also being 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used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to 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develop </a:t>
            </a:r>
            <a:r>
              <a:rPr sz="2000"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predictive models</a:t>
            </a:r>
            <a:r>
              <a:rPr sz="2000"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that can</a:t>
            </a:r>
            <a:r>
              <a:rPr sz="2000" spc="-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anticipate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future 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events and help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 city</a:t>
            </a:r>
            <a:r>
              <a:rPr sz="2000"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252525"/>
                </a:solidFill>
                <a:latin typeface="Times New Roman"/>
                <a:cs typeface="Times New Roman"/>
              </a:rPr>
              <a:t>officials</a:t>
            </a:r>
            <a:r>
              <a:rPr sz="2000"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prepare</a:t>
            </a:r>
            <a:r>
              <a:rPr sz="2000" spc="-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for 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them.</a:t>
            </a:r>
            <a:endParaRPr sz="20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lr>
                <a:srgbClr val="252525"/>
              </a:buClr>
              <a:buFont typeface="Arial MT"/>
              <a:buChar char="•"/>
            </a:pPr>
            <a:endParaRPr sz="3200" dirty="0">
              <a:latin typeface="Times New Roman"/>
              <a:cs typeface="Times New Roman"/>
            </a:endParaRPr>
          </a:p>
          <a:p>
            <a:pPr marL="355600" marR="95250" indent="-342900">
              <a:lnSpc>
                <a:spcPct val="100000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While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 there are</a:t>
            </a:r>
            <a:r>
              <a:rPr sz="2000" spc="-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certainly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 challenges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to</a:t>
            </a:r>
            <a:r>
              <a:rPr sz="2000"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implementing</a:t>
            </a:r>
            <a:r>
              <a:rPr sz="2000" spc="-7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AI</a:t>
            </a:r>
            <a:r>
              <a:rPr sz="2000" spc="-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in</a:t>
            </a:r>
            <a:r>
              <a:rPr sz="2000"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smart</a:t>
            </a:r>
            <a:r>
              <a:rPr sz="2000"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cities,</a:t>
            </a:r>
            <a:r>
              <a:rPr sz="2000"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including</a:t>
            </a:r>
            <a:r>
              <a:rPr sz="2000"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issues </a:t>
            </a:r>
            <a:r>
              <a:rPr sz="2000" spc="-409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related to</a:t>
            </a:r>
            <a:r>
              <a:rPr sz="2000"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data</a:t>
            </a:r>
            <a:r>
              <a:rPr sz="2000" spc="-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privacy and</a:t>
            </a:r>
            <a:r>
              <a:rPr sz="2000" spc="-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15" dirty="0">
                <a:solidFill>
                  <a:srgbClr val="252525"/>
                </a:solidFill>
                <a:latin typeface="Times New Roman"/>
                <a:cs typeface="Times New Roman"/>
              </a:rPr>
              <a:t>security,</a:t>
            </a:r>
            <a:r>
              <a:rPr sz="2000"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the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 potential</a:t>
            </a:r>
            <a:r>
              <a:rPr sz="2000"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benefits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 are</a:t>
            </a:r>
            <a:r>
              <a:rPr sz="2000" spc="-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significant.</a:t>
            </a:r>
            <a:r>
              <a:rPr sz="2000"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By</a:t>
            </a:r>
            <a:r>
              <a:rPr sz="2000"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leveraging 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 AI,</a:t>
            </a:r>
            <a:r>
              <a:rPr sz="2000" spc="-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smart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cities</a:t>
            </a:r>
            <a:r>
              <a:rPr sz="2000"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can</a:t>
            </a:r>
            <a:r>
              <a:rPr sz="2000" spc="-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become</a:t>
            </a:r>
            <a:r>
              <a:rPr sz="2000" spc="-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more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252525"/>
                </a:solidFill>
                <a:latin typeface="Times New Roman"/>
                <a:cs typeface="Times New Roman"/>
              </a:rPr>
              <a:t>efficient,</a:t>
            </a:r>
            <a:r>
              <a:rPr sz="2000"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sustainable,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 and</a:t>
            </a:r>
            <a:r>
              <a:rPr sz="2000" spc="-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livable,</a:t>
            </a:r>
            <a:r>
              <a:rPr sz="2000"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improving</a:t>
            </a:r>
            <a:r>
              <a:rPr sz="2000"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the </a:t>
            </a:r>
            <a:r>
              <a:rPr sz="2000"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quality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 of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 life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for their</a:t>
            </a:r>
            <a:r>
              <a:rPr sz="2000"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residents</a:t>
            </a:r>
            <a:r>
              <a:rPr sz="2000"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and</a:t>
            </a:r>
            <a:r>
              <a:rPr sz="2000" spc="-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setting</a:t>
            </a:r>
            <a:r>
              <a:rPr sz="2000"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the stage</a:t>
            </a:r>
            <a:r>
              <a:rPr sz="2000" spc="-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for 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a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 more 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prosperous</a:t>
            </a:r>
            <a:r>
              <a:rPr sz="2000" spc="-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future</a:t>
            </a:r>
            <a:r>
              <a:rPr sz="1700" spc="-5" dirty="0">
                <a:solidFill>
                  <a:srgbClr val="252525"/>
                </a:solidFill>
                <a:latin typeface="Times New Roman"/>
                <a:cs typeface="Times New Roman"/>
              </a:rPr>
              <a:t>.</a:t>
            </a:r>
            <a:endParaRPr sz="17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45409-76E3-3477-5F6F-57557DAC8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1" name="Content Placeholder 20">
            <a:extLst>
              <a:ext uri="{FF2B5EF4-FFF2-40B4-BE49-F238E27FC236}">
                <a16:creationId xmlns:a16="http://schemas.microsoft.com/office/drawing/2014/main" id="{A271C2EA-236D-7A03-51E0-3A745B76B7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8E84787D-4F78-A102-A4A4-6D5F3381C465}"/>
              </a:ext>
            </a:extLst>
          </p:cNvPr>
          <p:cNvSpPr txBox="1"/>
          <p:nvPr/>
        </p:nvSpPr>
        <p:spPr>
          <a:xfrm>
            <a:off x="1524000" y="2209800"/>
            <a:ext cx="7620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8000" dirty="0">
                <a:solidFill>
                  <a:schemeClr val="accent5">
                    <a:lumMod val="20000"/>
                    <a:lumOff val="80000"/>
                  </a:schemeClr>
                </a:solidFill>
                <a:latin typeface="Berlin Sans FB Demi" panose="020E0802020502020306" pitchFamily="34" charset="0"/>
              </a:rPr>
              <a:t>THANK YOU</a:t>
            </a:r>
            <a:endParaRPr lang="en-IN" sz="2400" dirty="0">
              <a:solidFill>
                <a:schemeClr val="accent5">
                  <a:lumMod val="20000"/>
                  <a:lumOff val="80000"/>
                </a:schemeClr>
              </a:solidFill>
              <a:latin typeface="Berlin Sans FB Demi" panose="020E08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1378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505200" y="49930"/>
            <a:ext cx="1914779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Sub-Headings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0" y="370531"/>
            <a:ext cx="9067800" cy="36294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marR="212090" indent="-342900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1700" b="1" dirty="0">
                <a:latin typeface="Times New Roman"/>
                <a:cs typeface="Times New Roman"/>
              </a:rPr>
              <a:t>1.1</a:t>
            </a:r>
            <a:r>
              <a:rPr sz="1700" b="1" spc="5" dirty="0">
                <a:latin typeface="Times New Roman"/>
                <a:cs typeface="Times New Roman"/>
              </a:rPr>
              <a:t> </a:t>
            </a:r>
            <a:r>
              <a:rPr sz="1700" b="1" dirty="0">
                <a:latin typeface="Times New Roman"/>
                <a:cs typeface="Times New Roman"/>
              </a:rPr>
              <a:t>Potential use cases of </a:t>
            </a:r>
            <a:r>
              <a:rPr sz="1700" b="1" spc="-5" dirty="0">
                <a:latin typeface="Times New Roman"/>
                <a:cs typeface="Times New Roman"/>
              </a:rPr>
              <a:t>AI </a:t>
            </a:r>
            <a:r>
              <a:rPr sz="1700" b="1" dirty="0">
                <a:latin typeface="Times New Roman"/>
                <a:cs typeface="Times New Roman"/>
              </a:rPr>
              <a:t>in </a:t>
            </a:r>
            <a:r>
              <a:rPr sz="1700" b="1" spc="-5" dirty="0">
                <a:latin typeface="Times New Roman"/>
                <a:cs typeface="Times New Roman"/>
              </a:rPr>
              <a:t>Smart </a:t>
            </a:r>
            <a:r>
              <a:rPr sz="1700" b="1" dirty="0">
                <a:latin typeface="Times New Roman"/>
                <a:cs typeface="Times New Roman"/>
              </a:rPr>
              <a:t>Cities: </a:t>
            </a:r>
            <a:r>
              <a:rPr sz="1700" spc="-5" dirty="0">
                <a:latin typeface="Times New Roman"/>
                <a:cs typeface="Times New Roman"/>
              </a:rPr>
              <a:t>This sub-heading could </a:t>
            </a:r>
            <a:r>
              <a:rPr sz="1700" dirty="0">
                <a:latin typeface="Times New Roman"/>
                <a:cs typeface="Times New Roman"/>
              </a:rPr>
              <a:t>focus </a:t>
            </a:r>
            <a:r>
              <a:rPr sz="1700" spc="-5" dirty="0">
                <a:latin typeface="Times New Roman"/>
                <a:cs typeface="Times New Roman"/>
              </a:rPr>
              <a:t>on the various benefits that AI </a:t>
            </a:r>
            <a:r>
              <a:rPr sz="1700" spc="-310" dirty="0">
                <a:latin typeface="Times New Roman"/>
                <a:cs typeface="Times New Roman"/>
              </a:rPr>
              <a:t> </a:t>
            </a:r>
            <a:r>
              <a:rPr sz="1700" spc="-10" dirty="0">
                <a:latin typeface="Times New Roman"/>
                <a:cs typeface="Times New Roman"/>
              </a:rPr>
              <a:t>technology</a:t>
            </a:r>
            <a:r>
              <a:rPr sz="1700" spc="20" dirty="0">
                <a:latin typeface="Times New Roman"/>
                <a:cs typeface="Times New Roman"/>
              </a:rPr>
              <a:t> </a:t>
            </a:r>
            <a:r>
              <a:rPr sz="1700" spc="-10" dirty="0">
                <a:latin typeface="Times New Roman"/>
                <a:cs typeface="Times New Roman"/>
              </a:rPr>
              <a:t>can</a:t>
            </a:r>
            <a:r>
              <a:rPr sz="1700" spc="5" dirty="0">
                <a:latin typeface="Times New Roman"/>
                <a:cs typeface="Times New Roman"/>
              </a:rPr>
              <a:t> </a:t>
            </a:r>
            <a:r>
              <a:rPr sz="1700" spc="-10" dirty="0">
                <a:latin typeface="Times New Roman"/>
                <a:cs typeface="Times New Roman"/>
              </a:rPr>
              <a:t>bring</a:t>
            </a:r>
            <a:r>
              <a:rPr sz="1700" spc="3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to</a:t>
            </a:r>
            <a:r>
              <a:rPr sz="1700" spc="5" dirty="0">
                <a:latin typeface="Times New Roman"/>
                <a:cs typeface="Times New Roman"/>
              </a:rPr>
              <a:t> </a:t>
            </a:r>
            <a:r>
              <a:rPr sz="1700" spc="-10" dirty="0">
                <a:latin typeface="Times New Roman"/>
                <a:cs typeface="Times New Roman"/>
              </a:rPr>
              <a:t>smart</a:t>
            </a:r>
            <a:r>
              <a:rPr sz="1700" spc="30" dirty="0">
                <a:latin typeface="Times New Roman"/>
                <a:cs typeface="Times New Roman"/>
              </a:rPr>
              <a:t> </a:t>
            </a:r>
            <a:r>
              <a:rPr sz="1700" spc="-10" dirty="0">
                <a:latin typeface="Times New Roman"/>
                <a:cs typeface="Times New Roman"/>
              </a:rPr>
              <a:t>cities,</a:t>
            </a:r>
            <a:r>
              <a:rPr sz="1700" spc="10" dirty="0">
                <a:latin typeface="Times New Roman"/>
                <a:cs typeface="Times New Roman"/>
              </a:rPr>
              <a:t> </a:t>
            </a:r>
            <a:r>
              <a:rPr sz="1700" spc="-10" dirty="0">
                <a:latin typeface="Times New Roman"/>
                <a:cs typeface="Times New Roman"/>
              </a:rPr>
              <a:t>such</a:t>
            </a:r>
            <a:r>
              <a:rPr sz="1700" spc="1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as</a:t>
            </a:r>
            <a:r>
              <a:rPr sz="1700" spc="5" dirty="0">
                <a:latin typeface="Times New Roman"/>
                <a:cs typeface="Times New Roman"/>
              </a:rPr>
              <a:t> </a:t>
            </a:r>
            <a:r>
              <a:rPr sz="1700" spc="-10" dirty="0">
                <a:latin typeface="Times New Roman"/>
                <a:cs typeface="Times New Roman"/>
              </a:rPr>
              <a:t>improved</a:t>
            </a:r>
            <a:r>
              <a:rPr sz="1700" spc="4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infrastructure,</a:t>
            </a:r>
            <a:r>
              <a:rPr sz="1700" spc="20" dirty="0">
                <a:latin typeface="Times New Roman"/>
                <a:cs typeface="Times New Roman"/>
              </a:rPr>
              <a:t> </a:t>
            </a:r>
            <a:r>
              <a:rPr sz="1700" spc="-10" dirty="0">
                <a:latin typeface="Times New Roman"/>
                <a:cs typeface="Times New Roman"/>
              </a:rPr>
              <a:t>enhanced</a:t>
            </a:r>
            <a:r>
              <a:rPr sz="1700" spc="10" dirty="0">
                <a:latin typeface="Times New Roman"/>
                <a:cs typeface="Times New Roman"/>
              </a:rPr>
              <a:t> </a:t>
            </a:r>
            <a:r>
              <a:rPr sz="1700" spc="-10" dirty="0">
                <a:latin typeface="Times New Roman"/>
                <a:cs typeface="Times New Roman"/>
              </a:rPr>
              <a:t>public</a:t>
            </a:r>
            <a:r>
              <a:rPr sz="1700" spc="20" dirty="0">
                <a:latin typeface="Times New Roman"/>
                <a:cs typeface="Times New Roman"/>
              </a:rPr>
              <a:t> </a:t>
            </a:r>
            <a:r>
              <a:rPr sz="1700" spc="-10" dirty="0">
                <a:latin typeface="Times New Roman"/>
                <a:cs typeface="Times New Roman"/>
              </a:rPr>
              <a:t>services,</a:t>
            </a:r>
            <a:r>
              <a:rPr sz="1700" spc="5" dirty="0">
                <a:latin typeface="Times New Roman"/>
                <a:cs typeface="Times New Roman"/>
              </a:rPr>
              <a:t> </a:t>
            </a:r>
            <a:r>
              <a:rPr sz="1700" spc="-10" dirty="0">
                <a:latin typeface="Times New Roman"/>
                <a:cs typeface="Times New Roman"/>
              </a:rPr>
              <a:t>and</a:t>
            </a:r>
            <a:r>
              <a:rPr sz="1700" spc="20" dirty="0">
                <a:latin typeface="Times New Roman"/>
                <a:cs typeface="Times New Roman"/>
              </a:rPr>
              <a:t> </a:t>
            </a:r>
            <a:r>
              <a:rPr sz="1700" spc="-10" dirty="0">
                <a:latin typeface="Times New Roman"/>
                <a:cs typeface="Times New Roman"/>
              </a:rPr>
              <a:t>increased </a:t>
            </a:r>
            <a:r>
              <a:rPr sz="1700" spc="-5" dirty="0">
                <a:latin typeface="Times New Roman"/>
                <a:cs typeface="Times New Roman"/>
              </a:rPr>
              <a:t> efficiency</a:t>
            </a:r>
            <a:r>
              <a:rPr sz="1700" spc="-2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and</a:t>
            </a:r>
            <a:r>
              <a:rPr sz="1700" spc="1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sustainability</a:t>
            </a:r>
            <a:r>
              <a:rPr sz="1700" b="1" spc="-5" dirty="0">
                <a:latin typeface="Times New Roman"/>
                <a:cs typeface="Times New Roman"/>
              </a:rPr>
              <a:t>.</a:t>
            </a:r>
            <a:endParaRPr sz="1700" dirty="0">
              <a:latin typeface="Times New Roman"/>
              <a:cs typeface="Times New Roman"/>
            </a:endParaRPr>
          </a:p>
          <a:p>
            <a:pPr marL="355600" marR="8890" indent="-342900" algn="just">
              <a:lnSpc>
                <a:spcPct val="101200"/>
              </a:lnSpc>
              <a:spcBef>
                <a:spcPts val="565"/>
              </a:spcBef>
              <a:buFont typeface="Arial MT"/>
              <a:buChar char="•"/>
              <a:tabLst>
                <a:tab pos="355600" algn="l"/>
              </a:tabLst>
            </a:pPr>
            <a:r>
              <a:rPr sz="1700" b="1" dirty="0">
                <a:latin typeface="Times New Roman"/>
                <a:cs typeface="Times New Roman"/>
              </a:rPr>
              <a:t>Public transit. </a:t>
            </a:r>
            <a:r>
              <a:rPr sz="1700" spc="-5" dirty="0">
                <a:latin typeface="Times New Roman"/>
                <a:cs typeface="Times New Roman"/>
              </a:rPr>
              <a:t>Cities with vast transit infrastructure and </a:t>
            </a:r>
            <a:r>
              <a:rPr sz="1700" spc="-10" dirty="0">
                <a:latin typeface="Times New Roman"/>
                <a:cs typeface="Times New Roman"/>
              </a:rPr>
              <a:t>systems </a:t>
            </a:r>
            <a:r>
              <a:rPr sz="1700" spc="-5" dirty="0">
                <a:latin typeface="Times New Roman"/>
                <a:cs typeface="Times New Roman"/>
              </a:rPr>
              <a:t>can benefit </a:t>
            </a:r>
            <a:r>
              <a:rPr sz="1700" dirty="0">
                <a:latin typeface="Times New Roman"/>
                <a:cs typeface="Times New Roman"/>
              </a:rPr>
              <a:t>from </a:t>
            </a:r>
            <a:r>
              <a:rPr sz="1700" spc="-5" dirty="0">
                <a:latin typeface="Times New Roman"/>
                <a:cs typeface="Times New Roman"/>
              </a:rPr>
              <a:t>applications that harmonise </a:t>
            </a:r>
            <a:r>
              <a:rPr sz="1700" spc="-10" dirty="0">
                <a:latin typeface="Times New Roman"/>
                <a:cs typeface="Times New Roman"/>
              </a:rPr>
              <a:t>the </a:t>
            </a:r>
            <a:r>
              <a:rPr sz="1700" spc="-5" dirty="0">
                <a:latin typeface="Times New Roman"/>
                <a:cs typeface="Times New Roman"/>
              </a:rPr>
              <a:t> experience of its riders. Passengers of trains, buses and cars can provide real-time information through their mobile </a:t>
            </a:r>
            <a:r>
              <a:rPr sz="170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apps</a:t>
            </a:r>
            <a:r>
              <a:rPr sz="170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to communicate</a:t>
            </a:r>
            <a:r>
              <a:rPr sz="1700" spc="40" dirty="0">
                <a:latin typeface="Times New Roman"/>
                <a:cs typeface="Times New Roman"/>
              </a:rPr>
              <a:t> </a:t>
            </a:r>
            <a:r>
              <a:rPr sz="1700" spc="-10" dirty="0">
                <a:latin typeface="Times New Roman"/>
                <a:cs typeface="Times New Roman"/>
              </a:rPr>
              <a:t>delays,</a:t>
            </a:r>
            <a:r>
              <a:rPr sz="1700" spc="3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breakdowns</a:t>
            </a:r>
            <a:r>
              <a:rPr sz="1700" spc="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and</a:t>
            </a:r>
            <a:r>
              <a:rPr sz="170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less congested</a:t>
            </a:r>
            <a:r>
              <a:rPr sz="170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routes.</a:t>
            </a:r>
            <a:endParaRPr sz="1700" dirty="0">
              <a:latin typeface="Times New Roman"/>
              <a:cs typeface="Times New Roman"/>
            </a:endParaRPr>
          </a:p>
          <a:p>
            <a:pPr marL="355600" marR="5080" indent="-342900">
              <a:lnSpc>
                <a:spcPct val="100000"/>
              </a:lnSpc>
              <a:spcBef>
                <a:spcPts val="33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1700" b="1" dirty="0">
                <a:latin typeface="Times New Roman"/>
                <a:cs typeface="Times New Roman"/>
              </a:rPr>
              <a:t>Public</a:t>
            </a:r>
            <a:r>
              <a:rPr sz="1700" b="1" spc="-25" dirty="0">
                <a:latin typeface="Times New Roman"/>
                <a:cs typeface="Times New Roman"/>
              </a:rPr>
              <a:t> </a:t>
            </a:r>
            <a:r>
              <a:rPr sz="1700" b="1" spc="-10" dirty="0">
                <a:latin typeface="Times New Roman"/>
                <a:cs typeface="Times New Roman"/>
              </a:rPr>
              <a:t>safety.</a:t>
            </a:r>
            <a:r>
              <a:rPr sz="1700" b="1" spc="2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The</a:t>
            </a:r>
            <a:r>
              <a:rPr sz="1700" spc="5" dirty="0">
                <a:latin typeface="Times New Roman"/>
                <a:cs typeface="Times New Roman"/>
              </a:rPr>
              <a:t> </a:t>
            </a:r>
            <a:r>
              <a:rPr sz="1700" spc="-10" dirty="0">
                <a:latin typeface="Times New Roman"/>
                <a:cs typeface="Times New Roman"/>
              </a:rPr>
              <a:t>same</a:t>
            </a:r>
            <a:r>
              <a:rPr sz="1700" spc="1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networks</a:t>
            </a:r>
            <a:r>
              <a:rPr sz="1700" spc="1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of</a:t>
            </a:r>
            <a:r>
              <a:rPr sz="1700" spc="2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sensors</a:t>
            </a:r>
            <a:r>
              <a:rPr sz="170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and</a:t>
            </a:r>
            <a:r>
              <a:rPr sz="170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cameras</a:t>
            </a:r>
            <a:r>
              <a:rPr sz="1700" spc="2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can</a:t>
            </a:r>
            <a:r>
              <a:rPr sz="170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be</a:t>
            </a:r>
            <a:r>
              <a:rPr sz="1700" spc="2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used</a:t>
            </a:r>
            <a:r>
              <a:rPr sz="170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to</a:t>
            </a:r>
            <a:r>
              <a:rPr sz="170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save</a:t>
            </a:r>
            <a:r>
              <a:rPr sz="1700" spc="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lives</a:t>
            </a:r>
            <a:r>
              <a:rPr sz="170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and</a:t>
            </a:r>
            <a:r>
              <a:rPr sz="170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lower</a:t>
            </a:r>
            <a:r>
              <a:rPr sz="1700" spc="2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crime.</a:t>
            </a:r>
            <a:r>
              <a:rPr sz="1700" dirty="0">
                <a:latin typeface="Times New Roman"/>
                <a:cs typeface="Times New Roman"/>
              </a:rPr>
              <a:t> </a:t>
            </a:r>
            <a:r>
              <a:rPr sz="1700" spc="-10" dirty="0">
                <a:latin typeface="Times New Roman"/>
                <a:cs typeface="Times New Roman"/>
              </a:rPr>
              <a:t>Traffic</a:t>
            </a:r>
            <a:r>
              <a:rPr sz="1700" spc="1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lights </a:t>
            </a:r>
            <a:r>
              <a:rPr sz="1700" spc="-31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and</a:t>
            </a:r>
            <a:r>
              <a:rPr sz="1700" spc="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congestion</a:t>
            </a:r>
            <a:r>
              <a:rPr sz="1700" spc="1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data</a:t>
            </a:r>
            <a:r>
              <a:rPr sz="1700" spc="1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can</a:t>
            </a:r>
            <a:r>
              <a:rPr sz="1700" spc="1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be</a:t>
            </a:r>
            <a:r>
              <a:rPr sz="1700" spc="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used</a:t>
            </a:r>
            <a:r>
              <a:rPr sz="1700" spc="1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by</a:t>
            </a:r>
            <a:r>
              <a:rPr sz="1700" spc="5" dirty="0">
                <a:latin typeface="Times New Roman"/>
                <a:cs typeface="Times New Roman"/>
              </a:rPr>
              <a:t> </a:t>
            </a:r>
            <a:r>
              <a:rPr sz="1700" spc="-10" dirty="0">
                <a:latin typeface="Times New Roman"/>
                <a:cs typeface="Times New Roman"/>
              </a:rPr>
              <a:t>emergency</a:t>
            </a:r>
            <a:r>
              <a:rPr sz="1700" spc="3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services</a:t>
            </a:r>
            <a:r>
              <a:rPr sz="1700" spc="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to</a:t>
            </a:r>
            <a:r>
              <a:rPr sz="1700" spc="1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get</a:t>
            </a:r>
            <a:r>
              <a:rPr sz="1700" spc="1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to</a:t>
            </a:r>
            <a:r>
              <a:rPr sz="1700" spc="1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their</a:t>
            </a:r>
            <a:r>
              <a:rPr sz="1700" spc="1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destinations</a:t>
            </a:r>
            <a:r>
              <a:rPr sz="1700" spc="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quicker</a:t>
            </a:r>
            <a:r>
              <a:rPr sz="1700" spc="1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and</a:t>
            </a:r>
            <a:r>
              <a:rPr sz="1700" spc="15" dirty="0">
                <a:latin typeface="Times New Roman"/>
                <a:cs typeface="Times New Roman"/>
              </a:rPr>
              <a:t> </a:t>
            </a:r>
            <a:r>
              <a:rPr sz="1700" spc="-10" dirty="0">
                <a:latin typeface="Times New Roman"/>
                <a:cs typeface="Times New Roman"/>
              </a:rPr>
              <a:t>more</a:t>
            </a:r>
            <a:r>
              <a:rPr sz="1700" spc="30" dirty="0">
                <a:latin typeface="Times New Roman"/>
                <a:cs typeface="Times New Roman"/>
              </a:rPr>
              <a:t> </a:t>
            </a:r>
            <a:r>
              <a:rPr sz="1700" spc="-20" dirty="0">
                <a:latin typeface="Times New Roman"/>
                <a:cs typeface="Times New Roman"/>
              </a:rPr>
              <a:t>safely.</a:t>
            </a:r>
            <a:r>
              <a:rPr sz="1700" spc="3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Cities </a:t>
            </a:r>
            <a:r>
              <a:rPr sz="170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can</a:t>
            </a:r>
            <a:r>
              <a:rPr sz="1700" spc="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gather</a:t>
            </a:r>
            <a:r>
              <a:rPr sz="1700" spc="1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data</a:t>
            </a:r>
            <a:r>
              <a:rPr sz="1700" spc="1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on</a:t>
            </a:r>
            <a:r>
              <a:rPr sz="1700" spc="1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accidents</a:t>
            </a:r>
            <a:r>
              <a:rPr sz="1700" spc="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or</a:t>
            </a:r>
            <a:r>
              <a:rPr sz="1700" spc="1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choose</a:t>
            </a:r>
            <a:r>
              <a:rPr sz="1700" spc="1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other</a:t>
            </a:r>
            <a:r>
              <a:rPr sz="1700" spc="1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factors</a:t>
            </a:r>
            <a:r>
              <a:rPr sz="1700" spc="1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to</a:t>
            </a:r>
            <a:r>
              <a:rPr sz="170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measure</a:t>
            </a:r>
            <a:r>
              <a:rPr sz="1700" spc="3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in</a:t>
            </a:r>
            <a:r>
              <a:rPr sz="1700" spc="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order</a:t>
            </a:r>
            <a:r>
              <a:rPr sz="1700" spc="1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to</a:t>
            </a:r>
            <a:r>
              <a:rPr sz="1700" spc="1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develop</a:t>
            </a:r>
            <a:r>
              <a:rPr sz="1700" spc="1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predictive</a:t>
            </a:r>
            <a:r>
              <a:rPr sz="1700" spc="2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and</a:t>
            </a:r>
            <a:r>
              <a:rPr sz="1700" spc="1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preventative </a:t>
            </a:r>
            <a:r>
              <a:rPr sz="170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measures</a:t>
            </a:r>
            <a:r>
              <a:rPr sz="1700" spc="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for</a:t>
            </a:r>
            <a:r>
              <a:rPr sz="1700" spc="-5" dirty="0">
                <a:latin typeface="Times New Roman"/>
                <a:cs typeface="Times New Roman"/>
              </a:rPr>
              <a:t> the</a:t>
            </a:r>
            <a:r>
              <a:rPr sz="1700" spc="1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future.</a:t>
            </a:r>
            <a:endParaRPr sz="1700" dirty="0">
              <a:latin typeface="Times New Roman"/>
              <a:cs typeface="Times New Roman"/>
            </a:endParaRPr>
          </a:p>
          <a:p>
            <a:pPr marL="355600" marR="772795" indent="-342900">
              <a:lnSpc>
                <a:spcPct val="103099"/>
              </a:lnSpc>
              <a:spcBef>
                <a:spcPts val="68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1700" b="1" dirty="0">
                <a:latin typeface="Times New Roman"/>
                <a:cs typeface="Times New Roman"/>
              </a:rPr>
              <a:t>Power</a:t>
            </a:r>
            <a:r>
              <a:rPr sz="1700" b="1" spc="-40" dirty="0">
                <a:latin typeface="Times New Roman"/>
                <a:cs typeface="Times New Roman"/>
              </a:rPr>
              <a:t> </a:t>
            </a:r>
            <a:r>
              <a:rPr sz="1700" b="1" dirty="0">
                <a:latin typeface="Times New Roman"/>
                <a:cs typeface="Times New Roman"/>
              </a:rPr>
              <a:t>grids.</a:t>
            </a:r>
            <a:r>
              <a:rPr sz="1700" b="1" spc="11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AI</a:t>
            </a:r>
            <a:r>
              <a:rPr sz="170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and</a:t>
            </a:r>
            <a:r>
              <a:rPr sz="1700" spc="1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Smart</a:t>
            </a:r>
            <a:r>
              <a:rPr sz="1700" spc="2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Cities</a:t>
            </a:r>
            <a:r>
              <a:rPr sz="1700" spc="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have</a:t>
            </a:r>
            <a:r>
              <a:rPr sz="1700" spc="1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the</a:t>
            </a:r>
            <a:r>
              <a:rPr sz="170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potential</a:t>
            </a:r>
            <a:r>
              <a:rPr sz="1700" spc="1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to</a:t>
            </a:r>
            <a:r>
              <a:rPr sz="1700" spc="1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enhance</a:t>
            </a:r>
            <a:r>
              <a:rPr sz="170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the</a:t>
            </a:r>
            <a:r>
              <a:rPr sz="1700" dirty="0">
                <a:latin typeface="Times New Roman"/>
                <a:cs typeface="Times New Roman"/>
              </a:rPr>
              <a:t> safety </a:t>
            </a:r>
            <a:r>
              <a:rPr sz="1700" spc="-5" dirty="0">
                <a:latin typeface="Times New Roman"/>
                <a:cs typeface="Times New Roman"/>
              </a:rPr>
              <a:t>of</a:t>
            </a:r>
            <a:r>
              <a:rPr sz="1700" spc="2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power</a:t>
            </a:r>
            <a:r>
              <a:rPr sz="170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grids</a:t>
            </a:r>
            <a:r>
              <a:rPr sz="1700" spc="1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and</a:t>
            </a:r>
            <a:r>
              <a:rPr sz="1700" spc="1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improve </a:t>
            </a:r>
            <a:r>
              <a:rPr sz="1700" spc="-31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performance</a:t>
            </a:r>
            <a:r>
              <a:rPr sz="1700" spc="1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management.</a:t>
            </a:r>
            <a:endParaRPr sz="1700" dirty="0">
              <a:latin typeface="Times New Roman"/>
              <a:cs typeface="Times New Roman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86000" y="3995626"/>
            <a:ext cx="4677715" cy="2583100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3150235" y="5962599"/>
            <a:ext cx="3571240" cy="86946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endParaRPr lang="en-IN" sz="1800" spc="-5" dirty="0">
              <a:latin typeface="Palatino Linotype"/>
              <a:cs typeface="Palatino Linotype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lang="en-IN" spc="-5" dirty="0">
              <a:latin typeface="Palatino Linotype"/>
              <a:cs typeface="Palatino Linotype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Palatino Linotype"/>
                <a:cs typeface="Palatino Linotype"/>
              </a:rPr>
              <a:t>Figure</a:t>
            </a:r>
            <a:r>
              <a:rPr sz="1800" dirty="0">
                <a:latin typeface="Palatino Linotype"/>
                <a:cs typeface="Palatino Linotype"/>
              </a:rPr>
              <a:t> 2:</a:t>
            </a:r>
            <a:r>
              <a:rPr sz="1800" spc="-10" dirty="0">
                <a:latin typeface="Palatino Linotype"/>
                <a:cs typeface="Palatino Linotype"/>
              </a:rPr>
              <a:t> </a:t>
            </a:r>
            <a:r>
              <a:rPr sz="1800" dirty="0">
                <a:latin typeface="Palatino Linotype"/>
                <a:cs typeface="Palatino Linotype"/>
              </a:rPr>
              <a:t>Use</a:t>
            </a:r>
            <a:r>
              <a:rPr sz="1800" spc="-25" dirty="0">
                <a:latin typeface="Palatino Linotype"/>
                <a:cs typeface="Palatino Linotype"/>
              </a:rPr>
              <a:t> </a:t>
            </a:r>
            <a:r>
              <a:rPr sz="1800" dirty="0">
                <a:latin typeface="Palatino Linotype"/>
                <a:cs typeface="Palatino Linotype"/>
              </a:rPr>
              <a:t>cases</a:t>
            </a:r>
            <a:r>
              <a:rPr sz="1800" spc="-10" dirty="0">
                <a:latin typeface="Palatino Linotype"/>
                <a:cs typeface="Palatino Linotype"/>
              </a:rPr>
              <a:t> </a:t>
            </a:r>
            <a:r>
              <a:rPr sz="1800" dirty="0">
                <a:latin typeface="Palatino Linotype"/>
                <a:cs typeface="Palatino Linotype"/>
              </a:rPr>
              <a:t>for</a:t>
            </a:r>
            <a:r>
              <a:rPr sz="1800" spc="-10" dirty="0">
                <a:latin typeface="Palatino Linotype"/>
                <a:cs typeface="Palatino Linotype"/>
              </a:rPr>
              <a:t> </a:t>
            </a:r>
            <a:r>
              <a:rPr sz="1800" dirty="0">
                <a:latin typeface="Palatino Linotype"/>
                <a:cs typeface="Palatino Linotype"/>
              </a:rPr>
              <a:t>a</a:t>
            </a:r>
            <a:r>
              <a:rPr sz="1800" spc="-10" dirty="0">
                <a:latin typeface="Palatino Linotype"/>
                <a:cs typeface="Palatino Linotype"/>
              </a:rPr>
              <a:t> </a:t>
            </a:r>
            <a:r>
              <a:rPr sz="1800" dirty="0">
                <a:latin typeface="Palatino Linotype"/>
                <a:cs typeface="Palatino Linotype"/>
              </a:rPr>
              <a:t>smart</a:t>
            </a:r>
            <a:r>
              <a:rPr sz="1800" spc="-10" dirty="0">
                <a:latin typeface="Palatino Linotype"/>
                <a:cs typeface="Palatino Linotype"/>
              </a:rPr>
              <a:t> </a:t>
            </a:r>
            <a:r>
              <a:rPr sz="1800" spc="-5" dirty="0">
                <a:latin typeface="Palatino Linotype"/>
                <a:cs typeface="Palatino Linotype"/>
              </a:rPr>
              <a:t>city:</a:t>
            </a:r>
            <a:endParaRPr sz="1800" dirty="0">
              <a:latin typeface="Palatino Linotype"/>
              <a:cs typeface="Palatino Linotype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3406" y="6629400"/>
            <a:ext cx="4572000" cy="2051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0175">
              <a:lnSpc>
                <a:spcPts val="1610"/>
              </a:lnSpc>
            </a:pPr>
            <a:r>
              <a:rPr sz="1500" dirty="0">
                <a:latin typeface="Palatino Linotype"/>
                <a:cs typeface="Palatino Linotype"/>
              </a:rPr>
              <a:t>6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8600" y="152400"/>
            <a:ext cx="8686800" cy="5650971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55600" marR="193675" indent="-342900">
              <a:lnSpc>
                <a:spcPct val="101400"/>
              </a:lnSpc>
              <a:spcBef>
                <a:spcPts val="7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b="1" dirty="0">
                <a:latin typeface="Times New Roman"/>
                <a:cs typeface="Times New Roman"/>
              </a:rPr>
              <a:t>1.2</a:t>
            </a:r>
            <a:r>
              <a:rPr b="1" spc="5" dirty="0">
                <a:latin typeface="Times New Roman"/>
                <a:cs typeface="Times New Roman"/>
              </a:rPr>
              <a:t> </a:t>
            </a:r>
            <a:r>
              <a:rPr b="1" spc="-5" dirty="0">
                <a:latin typeface="Times New Roman"/>
                <a:cs typeface="Times New Roman"/>
              </a:rPr>
              <a:t>Challenges and Ethical Implications </a:t>
            </a:r>
            <a:r>
              <a:rPr b="1" dirty="0">
                <a:latin typeface="Times New Roman"/>
                <a:cs typeface="Times New Roman"/>
              </a:rPr>
              <a:t>of </a:t>
            </a:r>
            <a:r>
              <a:rPr b="1" spc="-5" dirty="0">
                <a:latin typeface="Times New Roman"/>
                <a:cs typeface="Times New Roman"/>
              </a:rPr>
              <a:t>AI in </a:t>
            </a:r>
            <a:r>
              <a:rPr b="1" spc="-10" dirty="0">
                <a:latin typeface="Times New Roman"/>
                <a:cs typeface="Times New Roman"/>
              </a:rPr>
              <a:t>Smart </a:t>
            </a:r>
            <a:r>
              <a:rPr b="1" spc="-5" dirty="0">
                <a:latin typeface="Times New Roman"/>
                <a:cs typeface="Times New Roman"/>
              </a:rPr>
              <a:t>Cities:</a:t>
            </a:r>
            <a:r>
              <a:rPr b="1" dirty="0">
                <a:latin typeface="Times New Roman"/>
                <a:cs typeface="Times New Roman"/>
              </a:rPr>
              <a:t> </a:t>
            </a:r>
            <a:r>
              <a:rPr spc="-5" dirty="0">
                <a:latin typeface="Times New Roman"/>
                <a:cs typeface="Times New Roman"/>
              </a:rPr>
              <a:t>This </a:t>
            </a:r>
            <a:r>
              <a:rPr dirty="0">
                <a:latin typeface="Times New Roman"/>
                <a:cs typeface="Times New Roman"/>
              </a:rPr>
              <a:t>sub-heading could explore </a:t>
            </a:r>
            <a:r>
              <a:rPr spc="5" dirty="0">
                <a:latin typeface="Times New Roman"/>
                <a:cs typeface="Times New Roman"/>
              </a:rPr>
              <a:t> </a:t>
            </a:r>
            <a:r>
              <a:rPr spc="-5" dirty="0">
                <a:latin typeface="Times New Roman"/>
                <a:cs typeface="Times New Roman"/>
              </a:rPr>
              <a:t>some</a:t>
            </a:r>
            <a:r>
              <a:rPr spc="10" dirty="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of</a:t>
            </a:r>
            <a:r>
              <a:rPr spc="-15" dirty="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the</a:t>
            </a:r>
            <a:r>
              <a:rPr spc="-10" dirty="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potential</a:t>
            </a:r>
            <a:r>
              <a:rPr spc="-40" dirty="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challenges</a:t>
            </a:r>
            <a:r>
              <a:rPr spc="-30" dirty="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and</a:t>
            </a:r>
            <a:r>
              <a:rPr spc="-10" dirty="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ethical</a:t>
            </a:r>
            <a:r>
              <a:rPr spc="-15" dirty="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concerns</a:t>
            </a:r>
            <a:r>
              <a:rPr spc="-20" dirty="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associated</a:t>
            </a:r>
            <a:r>
              <a:rPr spc="-30" dirty="0">
                <a:latin typeface="Times New Roman"/>
                <a:cs typeface="Times New Roman"/>
              </a:rPr>
              <a:t> </a:t>
            </a:r>
            <a:r>
              <a:rPr spc="-5" dirty="0">
                <a:latin typeface="Times New Roman"/>
                <a:cs typeface="Times New Roman"/>
              </a:rPr>
              <a:t>with</a:t>
            </a:r>
            <a:r>
              <a:rPr spc="-10" dirty="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the</a:t>
            </a:r>
            <a:r>
              <a:rPr spc="-25" dirty="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integration</a:t>
            </a:r>
            <a:r>
              <a:rPr spc="-35" dirty="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of</a:t>
            </a:r>
            <a:r>
              <a:rPr spc="-95" dirty="0">
                <a:latin typeface="Times New Roman"/>
                <a:cs typeface="Times New Roman"/>
              </a:rPr>
              <a:t> </a:t>
            </a:r>
            <a:r>
              <a:rPr spc="-5" dirty="0">
                <a:latin typeface="Times New Roman"/>
                <a:cs typeface="Times New Roman"/>
              </a:rPr>
              <a:t>AI</a:t>
            </a:r>
            <a:r>
              <a:rPr spc="10" dirty="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in</a:t>
            </a:r>
            <a:r>
              <a:rPr spc="-20" dirty="0">
                <a:latin typeface="Times New Roman"/>
                <a:cs typeface="Times New Roman"/>
              </a:rPr>
              <a:t> </a:t>
            </a:r>
            <a:r>
              <a:rPr spc="-5" dirty="0">
                <a:latin typeface="Times New Roman"/>
                <a:cs typeface="Times New Roman"/>
              </a:rPr>
              <a:t>smart</a:t>
            </a:r>
            <a:r>
              <a:rPr spc="15" dirty="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cities, </a:t>
            </a:r>
            <a:r>
              <a:rPr spc="-335" dirty="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such</a:t>
            </a:r>
            <a:r>
              <a:rPr spc="-10" dirty="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as</a:t>
            </a:r>
            <a:r>
              <a:rPr spc="5" dirty="0">
                <a:latin typeface="Times New Roman"/>
                <a:cs typeface="Times New Roman"/>
              </a:rPr>
              <a:t> </a:t>
            </a:r>
            <a:r>
              <a:rPr spc="-15" dirty="0">
                <a:latin typeface="Times New Roman"/>
                <a:cs typeface="Times New Roman"/>
              </a:rPr>
              <a:t>privacy,</a:t>
            </a:r>
            <a:r>
              <a:rPr spc="-5" dirty="0">
                <a:latin typeface="Times New Roman"/>
                <a:cs typeface="Times New Roman"/>
              </a:rPr>
              <a:t> </a:t>
            </a:r>
            <a:r>
              <a:rPr spc="-15" dirty="0">
                <a:latin typeface="Times New Roman"/>
                <a:cs typeface="Times New Roman"/>
              </a:rPr>
              <a:t>security,</a:t>
            </a:r>
            <a:r>
              <a:rPr spc="-20" dirty="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and</a:t>
            </a:r>
            <a:r>
              <a:rPr spc="-10" dirty="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the</a:t>
            </a:r>
            <a:r>
              <a:rPr spc="-15" dirty="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potential</a:t>
            </a:r>
            <a:r>
              <a:rPr spc="-45" dirty="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for</a:t>
            </a:r>
            <a:r>
              <a:rPr spc="-15" dirty="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bias</a:t>
            </a:r>
            <a:r>
              <a:rPr spc="-5" dirty="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and</a:t>
            </a:r>
            <a:r>
              <a:rPr spc="-15" dirty="0">
                <a:latin typeface="Times New Roman"/>
                <a:cs typeface="Times New Roman"/>
              </a:rPr>
              <a:t> </a:t>
            </a:r>
            <a:r>
              <a:rPr spc="-5" dirty="0">
                <a:latin typeface="Times New Roman"/>
                <a:cs typeface="Times New Roman"/>
              </a:rPr>
              <a:t>discrimination.</a:t>
            </a:r>
            <a:endParaRPr dirty="0">
              <a:latin typeface="Times New Roman"/>
              <a:cs typeface="Times New Roman"/>
            </a:endParaRPr>
          </a:p>
          <a:p>
            <a:pPr marL="355600" marR="5080" indent="-342900">
              <a:lnSpc>
                <a:spcPct val="101400"/>
              </a:lnSpc>
              <a:spcBef>
                <a:spcPts val="71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b="1" spc="-5" dirty="0">
                <a:latin typeface="Times New Roman"/>
                <a:cs typeface="Times New Roman"/>
              </a:rPr>
              <a:t>Privacy and data protection:</a:t>
            </a:r>
            <a:r>
              <a:rPr b="1" dirty="0">
                <a:latin typeface="Times New Roman"/>
                <a:cs typeface="Times New Roman"/>
              </a:rPr>
              <a:t> </a:t>
            </a:r>
            <a:r>
              <a:rPr spc="-5" dirty="0">
                <a:latin typeface="Times New Roman"/>
                <a:cs typeface="Times New Roman"/>
              </a:rPr>
              <a:t>AI systems </a:t>
            </a:r>
            <a:r>
              <a:rPr dirty="0">
                <a:latin typeface="Times New Roman"/>
                <a:cs typeface="Times New Roman"/>
              </a:rPr>
              <a:t>in </a:t>
            </a:r>
            <a:r>
              <a:rPr spc="-5" dirty="0">
                <a:latin typeface="Times New Roman"/>
                <a:cs typeface="Times New Roman"/>
              </a:rPr>
              <a:t>smart </a:t>
            </a:r>
            <a:r>
              <a:rPr dirty="0">
                <a:latin typeface="Times New Roman"/>
                <a:cs typeface="Times New Roman"/>
              </a:rPr>
              <a:t>cities collect vast </a:t>
            </a:r>
            <a:r>
              <a:rPr spc="-5" dirty="0">
                <a:latin typeface="Times New Roman"/>
                <a:cs typeface="Times New Roman"/>
              </a:rPr>
              <a:t>amounts </a:t>
            </a:r>
            <a:r>
              <a:rPr dirty="0">
                <a:latin typeface="Times New Roman"/>
                <a:cs typeface="Times New Roman"/>
              </a:rPr>
              <a:t>of data on citizens, </a:t>
            </a:r>
            <a:r>
              <a:rPr spc="5" dirty="0">
                <a:latin typeface="Times New Roman"/>
                <a:cs typeface="Times New Roman"/>
              </a:rPr>
              <a:t> </a:t>
            </a:r>
            <a:r>
              <a:rPr spc="-5" dirty="0">
                <a:latin typeface="Times New Roman"/>
                <a:cs typeface="Times New Roman"/>
              </a:rPr>
              <a:t>including </a:t>
            </a:r>
            <a:r>
              <a:rPr dirty="0">
                <a:latin typeface="Times New Roman"/>
                <a:cs typeface="Times New Roman"/>
              </a:rPr>
              <a:t>personal </a:t>
            </a:r>
            <a:r>
              <a:rPr spc="-5" dirty="0">
                <a:latin typeface="Times New Roman"/>
                <a:cs typeface="Times New Roman"/>
              </a:rPr>
              <a:t>information </a:t>
            </a:r>
            <a:r>
              <a:rPr dirty="0">
                <a:latin typeface="Times New Roman"/>
                <a:cs typeface="Times New Roman"/>
              </a:rPr>
              <a:t>such as location, </a:t>
            </a:r>
            <a:r>
              <a:rPr spc="-5" dirty="0">
                <a:latin typeface="Times New Roman"/>
                <a:cs typeface="Times New Roman"/>
              </a:rPr>
              <a:t>behavior, </a:t>
            </a:r>
            <a:r>
              <a:rPr dirty="0">
                <a:latin typeface="Times New Roman"/>
                <a:cs typeface="Times New Roman"/>
              </a:rPr>
              <a:t>and preferences. It is </a:t>
            </a:r>
            <a:r>
              <a:rPr spc="-5" dirty="0">
                <a:latin typeface="Times New Roman"/>
                <a:cs typeface="Times New Roman"/>
              </a:rPr>
              <a:t>important </a:t>
            </a:r>
            <a:r>
              <a:rPr dirty="0">
                <a:latin typeface="Times New Roman"/>
                <a:cs typeface="Times New Roman"/>
              </a:rPr>
              <a:t>to ensure that </a:t>
            </a:r>
            <a:r>
              <a:rPr spc="-5" dirty="0">
                <a:latin typeface="Times New Roman"/>
                <a:cs typeface="Times New Roman"/>
              </a:rPr>
              <a:t>this </a:t>
            </a:r>
            <a:r>
              <a:rPr spc="-335" dirty="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data</a:t>
            </a:r>
            <a:r>
              <a:rPr spc="-15" dirty="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is</a:t>
            </a:r>
            <a:r>
              <a:rPr spc="-15" dirty="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protected</a:t>
            </a:r>
            <a:r>
              <a:rPr spc="-35" dirty="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and</a:t>
            </a:r>
            <a:r>
              <a:rPr spc="-15" dirty="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that</a:t>
            </a:r>
            <a:r>
              <a:rPr spc="-25" dirty="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citizens'</a:t>
            </a:r>
            <a:r>
              <a:rPr spc="-40" dirty="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privacy</a:t>
            </a:r>
            <a:r>
              <a:rPr spc="-35" dirty="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rights</a:t>
            </a:r>
            <a:r>
              <a:rPr spc="-35" dirty="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are </a:t>
            </a:r>
            <a:r>
              <a:rPr spc="5" dirty="0">
                <a:latin typeface="Times New Roman"/>
                <a:cs typeface="Times New Roman"/>
              </a:rPr>
              <a:t>respected.</a:t>
            </a:r>
            <a:endParaRPr dirty="0">
              <a:latin typeface="Times New Roman"/>
              <a:cs typeface="Times New Roman"/>
            </a:endParaRPr>
          </a:p>
          <a:p>
            <a:pPr marL="355600" marR="411480" indent="-342900">
              <a:lnSpc>
                <a:spcPct val="100000"/>
              </a:lnSpc>
              <a:spcBef>
                <a:spcPts val="35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b="1" spc="-5" dirty="0">
                <a:latin typeface="Times New Roman"/>
                <a:cs typeface="Times New Roman"/>
              </a:rPr>
              <a:t>Security </a:t>
            </a:r>
            <a:r>
              <a:rPr b="1" dirty="0">
                <a:latin typeface="Times New Roman"/>
                <a:cs typeface="Times New Roman"/>
              </a:rPr>
              <a:t>and safety: </a:t>
            </a:r>
            <a:r>
              <a:rPr spc="-5" dirty="0">
                <a:latin typeface="Times New Roman"/>
                <a:cs typeface="Times New Roman"/>
              </a:rPr>
              <a:t>AI systems </a:t>
            </a:r>
            <a:r>
              <a:rPr dirty="0">
                <a:latin typeface="Times New Roman"/>
                <a:cs typeface="Times New Roman"/>
              </a:rPr>
              <a:t>in </a:t>
            </a:r>
            <a:r>
              <a:rPr spc="-5" dirty="0">
                <a:latin typeface="Times New Roman"/>
                <a:cs typeface="Times New Roman"/>
              </a:rPr>
              <a:t>smart </a:t>
            </a:r>
            <a:r>
              <a:rPr dirty="0">
                <a:latin typeface="Times New Roman"/>
                <a:cs typeface="Times New Roman"/>
              </a:rPr>
              <a:t>cities </a:t>
            </a:r>
            <a:r>
              <a:rPr spc="-10" dirty="0">
                <a:latin typeface="Times New Roman"/>
                <a:cs typeface="Times New Roman"/>
              </a:rPr>
              <a:t>may </a:t>
            </a:r>
            <a:r>
              <a:rPr dirty="0">
                <a:latin typeface="Times New Roman"/>
                <a:cs typeface="Times New Roman"/>
              </a:rPr>
              <a:t>be vulnerable to cyberattacks or other security </a:t>
            </a:r>
            <a:r>
              <a:rPr spc="5" dirty="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threats.</a:t>
            </a:r>
            <a:r>
              <a:rPr spc="-30" dirty="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It</a:t>
            </a:r>
            <a:r>
              <a:rPr spc="-10" dirty="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is</a:t>
            </a:r>
            <a:r>
              <a:rPr spc="-10" dirty="0">
                <a:latin typeface="Times New Roman"/>
                <a:cs typeface="Times New Roman"/>
              </a:rPr>
              <a:t> </a:t>
            </a:r>
            <a:r>
              <a:rPr spc="-5" dirty="0">
                <a:latin typeface="Times New Roman"/>
                <a:cs typeface="Times New Roman"/>
              </a:rPr>
              <a:t>important</a:t>
            </a:r>
            <a:r>
              <a:rPr spc="-35" dirty="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to</a:t>
            </a:r>
            <a:r>
              <a:rPr spc="-10" dirty="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ensure</a:t>
            </a:r>
            <a:r>
              <a:rPr spc="-10" dirty="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that</a:t>
            </a:r>
            <a:r>
              <a:rPr spc="-25" dirty="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these</a:t>
            </a:r>
            <a:r>
              <a:rPr spc="-10" dirty="0">
                <a:latin typeface="Times New Roman"/>
                <a:cs typeface="Times New Roman"/>
              </a:rPr>
              <a:t> </a:t>
            </a:r>
            <a:r>
              <a:rPr spc="-5" dirty="0">
                <a:latin typeface="Times New Roman"/>
                <a:cs typeface="Times New Roman"/>
              </a:rPr>
              <a:t>systems</a:t>
            </a:r>
            <a:r>
              <a:rPr spc="25" dirty="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are</a:t>
            </a:r>
            <a:r>
              <a:rPr spc="-15" dirty="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secure</a:t>
            </a:r>
            <a:r>
              <a:rPr spc="5" dirty="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and</a:t>
            </a:r>
            <a:r>
              <a:rPr spc="-20" dirty="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that</a:t>
            </a:r>
            <a:r>
              <a:rPr spc="-10" dirty="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they</a:t>
            </a:r>
            <a:r>
              <a:rPr spc="-20" dirty="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do</a:t>
            </a:r>
            <a:r>
              <a:rPr spc="-5" dirty="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not</a:t>
            </a:r>
            <a:r>
              <a:rPr spc="-20" dirty="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pose</a:t>
            </a:r>
            <a:r>
              <a:rPr spc="-15" dirty="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a</a:t>
            </a:r>
            <a:r>
              <a:rPr spc="5" dirty="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risk</a:t>
            </a:r>
            <a:r>
              <a:rPr spc="-20" dirty="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to</a:t>
            </a:r>
            <a:r>
              <a:rPr spc="-15" dirty="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public </a:t>
            </a:r>
            <a:r>
              <a:rPr spc="-335" dirty="0">
                <a:latin typeface="Times New Roman"/>
                <a:cs typeface="Times New Roman"/>
              </a:rPr>
              <a:t> </a:t>
            </a:r>
            <a:r>
              <a:rPr spc="-15" dirty="0">
                <a:latin typeface="Times New Roman"/>
                <a:cs typeface="Times New Roman"/>
              </a:rPr>
              <a:t>safety.</a:t>
            </a:r>
            <a:endParaRPr dirty="0">
              <a:latin typeface="Times New Roman"/>
              <a:cs typeface="Times New Roman"/>
            </a:endParaRPr>
          </a:p>
          <a:p>
            <a:pPr marL="355600" marR="38100" indent="-342900">
              <a:lnSpc>
                <a:spcPct val="100000"/>
              </a:lnSpc>
              <a:spcBef>
                <a:spcPts val="36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b="1" dirty="0">
                <a:latin typeface="Times New Roman"/>
                <a:cs typeface="Times New Roman"/>
              </a:rPr>
              <a:t>Ethical </a:t>
            </a:r>
            <a:r>
              <a:rPr b="1" spc="-5" dirty="0">
                <a:latin typeface="Times New Roman"/>
                <a:cs typeface="Times New Roman"/>
              </a:rPr>
              <a:t>governance: </a:t>
            </a:r>
            <a:r>
              <a:rPr spc="-5" dirty="0">
                <a:latin typeface="Times New Roman"/>
                <a:cs typeface="Times New Roman"/>
              </a:rPr>
              <a:t>There </a:t>
            </a:r>
            <a:r>
              <a:rPr dirty="0">
                <a:latin typeface="Times New Roman"/>
                <a:cs typeface="Times New Roman"/>
              </a:rPr>
              <a:t>should be clear guidelines and ethical principles in place to govern the</a:t>
            </a:r>
            <a:r>
              <a:rPr spc="5" dirty="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use of </a:t>
            </a:r>
            <a:r>
              <a:rPr spc="-335" dirty="0">
                <a:latin typeface="Times New Roman"/>
                <a:cs typeface="Times New Roman"/>
              </a:rPr>
              <a:t> </a:t>
            </a:r>
            <a:r>
              <a:rPr spc="-5" dirty="0">
                <a:latin typeface="Times New Roman"/>
                <a:cs typeface="Times New Roman"/>
              </a:rPr>
              <a:t>AI</a:t>
            </a:r>
            <a:r>
              <a:rPr spc="10" dirty="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in</a:t>
            </a:r>
            <a:r>
              <a:rPr spc="5" dirty="0">
                <a:latin typeface="Times New Roman"/>
                <a:cs typeface="Times New Roman"/>
              </a:rPr>
              <a:t> </a:t>
            </a:r>
            <a:r>
              <a:rPr spc="-5" dirty="0">
                <a:latin typeface="Times New Roman"/>
                <a:cs typeface="Times New Roman"/>
              </a:rPr>
              <a:t>smart</a:t>
            </a:r>
            <a:r>
              <a:rPr spc="20" dirty="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cities.</a:t>
            </a:r>
            <a:r>
              <a:rPr spc="-40" dirty="0">
                <a:latin typeface="Times New Roman"/>
                <a:cs typeface="Times New Roman"/>
              </a:rPr>
              <a:t> </a:t>
            </a:r>
            <a:r>
              <a:rPr spc="-5" dirty="0">
                <a:latin typeface="Times New Roman"/>
                <a:cs typeface="Times New Roman"/>
              </a:rPr>
              <a:t>This</a:t>
            </a:r>
            <a:r>
              <a:rPr dirty="0">
                <a:latin typeface="Times New Roman"/>
                <a:cs typeface="Times New Roman"/>
              </a:rPr>
              <a:t> includes</a:t>
            </a:r>
            <a:r>
              <a:rPr spc="-20" dirty="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ensuring</a:t>
            </a:r>
            <a:r>
              <a:rPr spc="-25" dirty="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that</a:t>
            </a:r>
            <a:r>
              <a:rPr spc="-10" dirty="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these </a:t>
            </a:r>
            <a:r>
              <a:rPr spc="-5" dirty="0">
                <a:latin typeface="Times New Roman"/>
                <a:cs typeface="Times New Roman"/>
              </a:rPr>
              <a:t>systems</a:t>
            </a:r>
            <a:r>
              <a:rPr spc="35" dirty="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are</a:t>
            </a:r>
            <a:r>
              <a:rPr spc="15" dirty="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developed</a:t>
            </a:r>
            <a:r>
              <a:rPr spc="-30" dirty="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and deployed</a:t>
            </a:r>
            <a:r>
              <a:rPr spc="-10" dirty="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in a</a:t>
            </a:r>
            <a:r>
              <a:rPr spc="15" dirty="0">
                <a:latin typeface="Times New Roman"/>
                <a:cs typeface="Times New Roman"/>
              </a:rPr>
              <a:t> </a:t>
            </a:r>
            <a:r>
              <a:rPr spc="-5" dirty="0">
                <a:latin typeface="Times New Roman"/>
                <a:cs typeface="Times New Roman"/>
              </a:rPr>
              <a:t>way</a:t>
            </a:r>
            <a:r>
              <a:rPr spc="15" dirty="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that </a:t>
            </a:r>
            <a:r>
              <a:rPr spc="5" dirty="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aligns</a:t>
            </a:r>
            <a:r>
              <a:rPr spc="-30" dirty="0">
                <a:latin typeface="Times New Roman"/>
                <a:cs typeface="Times New Roman"/>
              </a:rPr>
              <a:t> </a:t>
            </a:r>
            <a:r>
              <a:rPr spc="-5" dirty="0">
                <a:latin typeface="Times New Roman"/>
                <a:cs typeface="Times New Roman"/>
              </a:rPr>
              <a:t>with</a:t>
            </a:r>
            <a:r>
              <a:rPr spc="-10" dirty="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societal</a:t>
            </a:r>
            <a:r>
              <a:rPr spc="-30" dirty="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values</a:t>
            </a:r>
            <a:r>
              <a:rPr spc="-15" dirty="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and</a:t>
            </a:r>
            <a:r>
              <a:rPr spc="-10" dirty="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principles,</a:t>
            </a:r>
            <a:r>
              <a:rPr spc="-40" dirty="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and</a:t>
            </a:r>
            <a:r>
              <a:rPr spc="-10" dirty="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that</a:t>
            </a:r>
            <a:r>
              <a:rPr spc="-20" dirty="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they</a:t>
            </a:r>
            <a:r>
              <a:rPr spc="-15" dirty="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are</a:t>
            </a:r>
            <a:r>
              <a:rPr spc="5" dirty="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subject</a:t>
            </a:r>
            <a:r>
              <a:rPr spc="-5" dirty="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to</a:t>
            </a:r>
            <a:r>
              <a:rPr spc="-20" dirty="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appropriate</a:t>
            </a:r>
            <a:r>
              <a:rPr spc="-35" dirty="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oversight</a:t>
            </a:r>
            <a:r>
              <a:rPr spc="-40" dirty="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and</a:t>
            </a:r>
            <a:r>
              <a:rPr spc="-10" dirty="0">
                <a:latin typeface="Times New Roman"/>
                <a:cs typeface="Times New Roman"/>
              </a:rPr>
              <a:t> </a:t>
            </a:r>
            <a:r>
              <a:rPr spc="5" dirty="0">
                <a:latin typeface="Times New Roman"/>
                <a:cs typeface="Times New Roman"/>
              </a:rPr>
              <a:t>regulation.</a:t>
            </a:r>
            <a:endParaRPr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Font typeface="Arial MT"/>
              <a:buChar char="•"/>
            </a:pPr>
            <a:endParaRPr sz="2800" dirty="0">
              <a:latin typeface="Times New Roman"/>
              <a:cs typeface="Times New Roman"/>
            </a:endParaRPr>
          </a:p>
          <a:p>
            <a:pPr marL="355600" marR="316230" indent="-342900">
              <a:lnSpc>
                <a:spcPct val="100000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b="1" spc="-5" dirty="0">
                <a:latin typeface="Times New Roman"/>
                <a:cs typeface="Times New Roman"/>
              </a:rPr>
              <a:t>Bias and</a:t>
            </a:r>
            <a:r>
              <a:rPr b="1" spc="5" dirty="0">
                <a:latin typeface="Times New Roman"/>
                <a:cs typeface="Times New Roman"/>
              </a:rPr>
              <a:t> </a:t>
            </a:r>
            <a:r>
              <a:rPr b="1" spc="-5" dirty="0">
                <a:latin typeface="Times New Roman"/>
                <a:cs typeface="Times New Roman"/>
              </a:rPr>
              <a:t>discrimination: </a:t>
            </a:r>
            <a:r>
              <a:rPr spc="-5" dirty="0">
                <a:latin typeface="Times New Roman"/>
                <a:cs typeface="Times New Roman"/>
              </a:rPr>
              <a:t>AI</a:t>
            </a:r>
            <a:r>
              <a:rPr spc="5" dirty="0">
                <a:latin typeface="Times New Roman"/>
                <a:cs typeface="Times New Roman"/>
              </a:rPr>
              <a:t> </a:t>
            </a:r>
            <a:r>
              <a:rPr spc="-5" dirty="0">
                <a:latin typeface="Times New Roman"/>
                <a:cs typeface="Times New Roman"/>
              </a:rPr>
              <a:t>systems</a:t>
            </a:r>
            <a:r>
              <a:rPr spc="15" dirty="0">
                <a:latin typeface="Times New Roman"/>
                <a:cs typeface="Times New Roman"/>
              </a:rPr>
              <a:t> </a:t>
            </a:r>
            <a:r>
              <a:rPr spc="-5" dirty="0">
                <a:latin typeface="Times New Roman"/>
                <a:cs typeface="Times New Roman"/>
              </a:rPr>
              <a:t>are</a:t>
            </a:r>
            <a:r>
              <a:rPr spc="10" dirty="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only</a:t>
            </a:r>
            <a:r>
              <a:rPr spc="-15" dirty="0">
                <a:latin typeface="Times New Roman"/>
                <a:cs typeface="Times New Roman"/>
              </a:rPr>
              <a:t> </a:t>
            </a:r>
            <a:r>
              <a:rPr spc="-10" dirty="0">
                <a:latin typeface="Times New Roman"/>
                <a:cs typeface="Times New Roman"/>
              </a:rPr>
              <a:t>as</a:t>
            </a:r>
            <a:r>
              <a:rPr spc="5" dirty="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good</a:t>
            </a:r>
            <a:r>
              <a:rPr spc="-10" dirty="0">
                <a:latin typeface="Times New Roman"/>
                <a:cs typeface="Times New Roman"/>
              </a:rPr>
              <a:t> as</a:t>
            </a:r>
            <a:r>
              <a:rPr spc="5" dirty="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the</a:t>
            </a:r>
            <a:r>
              <a:rPr spc="-20" dirty="0">
                <a:latin typeface="Times New Roman"/>
                <a:cs typeface="Times New Roman"/>
              </a:rPr>
              <a:t> </a:t>
            </a:r>
            <a:r>
              <a:rPr spc="-5" dirty="0">
                <a:latin typeface="Times New Roman"/>
                <a:cs typeface="Times New Roman"/>
              </a:rPr>
              <a:t>data they are</a:t>
            </a:r>
            <a:r>
              <a:rPr dirty="0">
                <a:latin typeface="Times New Roman"/>
                <a:cs typeface="Times New Roman"/>
              </a:rPr>
              <a:t> </a:t>
            </a:r>
            <a:r>
              <a:rPr spc="-5" dirty="0">
                <a:latin typeface="Times New Roman"/>
                <a:cs typeface="Times New Roman"/>
              </a:rPr>
              <a:t>trained</a:t>
            </a:r>
            <a:r>
              <a:rPr spc="-20" dirty="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on.</a:t>
            </a:r>
            <a:r>
              <a:rPr spc="-5" dirty="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If</a:t>
            </a:r>
            <a:r>
              <a:rPr spc="-5" dirty="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the</a:t>
            </a:r>
            <a:r>
              <a:rPr spc="-20" dirty="0">
                <a:latin typeface="Times New Roman"/>
                <a:cs typeface="Times New Roman"/>
              </a:rPr>
              <a:t> </a:t>
            </a:r>
            <a:r>
              <a:rPr spc="-5" dirty="0">
                <a:latin typeface="Times New Roman"/>
                <a:cs typeface="Times New Roman"/>
              </a:rPr>
              <a:t>data </a:t>
            </a:r>
            <a:r>
              <a:rPr spc="-360" dirty="0">
                <a:latin typeface="Times New Roman"/>
                <a:cs typeface="Times New Roman"/>
              </a:rPr>
              <a:t> </a:t>
            </a:r>
            <a:r>
              <a:rPr spc="-5" dirty="0">
                <a:latin typeface="Times New Roman"/>
                <a:cs typeface="Times New Roman"/>
              </a:rPr>
              <a:t>used </a:t>
            </a:r>
            <a:r>
              <a:rPr dirty="0">
                <a:latin typeface="Times New Roman"/>
                <a:cs typeface="Times New Roman"/>
              </a:rPr>
              <a:t>to </a:t>
            </a:r>
            <a:r>
              <a:rPr spc="-5" dirty="0">
                <a:latin typeface="Times New Roman"/>
                <a:cs typeface="Times New Roman"/>
              </a:rPr>
              <a:t>train these systems is biased, then </a:t>
            </a:r>
            <a:r>
              <a:rPr dirty="0">
                <a:latin typeface="Times New Roman"/>
                <a:cs typeface="Times New Roman"/>
              </a:rPr>
              <a:t>the </a:t>
            </a:r>
            <a:r>
              <a:rPr spc="-5" dirty="0">
                <a:latin typeface="Times New Roman"/>
                <a:cs typeface="Times New Roman"/>
              </a:rPr>
              <a:t>results will </a:t>
            </a:r>
            <a:r>
              <a:rPr dirty="0">
                <a:latin typeface="Times New Roman"/>
                <a:cs typeface="Times New Roman"/>
              </a:rPr>
              <a:t>be </a:t>
            </a:r>
            <a:r>
              <a:rPr spc="-5" dirty="0">
                <a:latin typeface="Times New Roman"/>
                <a:cs typeface="Times New Roman"/>
              </a:rPr>
              <a:t>biased </a:t>
            </a:r>
            <a:r>
              <a:rPr spc="-10" dirty="0">
                <a:latin typeface="Times New Roman"/>
                <a:cs typeface="Times New Roman"/>
              </a:rPr>
              <a:t>as </a:t>
            </a:r>
            <a:r>
              <a:rPr spc="-5" dirty="0">
                <a:latin typeface="Times New Roman"/>
                <a:cs typeface="Times New Roman"/>
              </a:rPr>
              <a:t>well. This </a:t>
            </a:r>
            <a:r>
              <a:rPr spc="-10" dirty="0">
                <a:latin typeface="Times New Roman"/>
                <a:cs typeface="Times New Roman"/>
              </a:rPr>
              <a:t>can </a:t>
            </a:r>
            <a:r>
              <a:rPr spc="-5" dirty="0">
                <a:latin typeface="Times New Roman"/>
                <a:cs typeface="Times New Roman"/>
              </a:rPr>
              <a:t>lead </a:t>
            </a:r>
            <a:r>
              <a:rPr dirty="0">
                <a:latin typeface="Times New Roman"/>
                <a:cs typeface="Times New Roman"/>
              </a:rPr>
              <a:t>to </a:t>
            </a:r>
            <a:r>
              <a:rPr spc="5" dirty="0">
                <a:latin typeface="Times New Roman"/>
                <a:cs typeface="Times New Roman"/>
              </a:rPr>
              <a:t> </a:t>
            </a:r>
            <a:r>
              <a:rPr spc="-5" dirty="0">
                <a:latin typeface="Times New Roman"/>
                <a:cs typeface="Times New Roman"/>
              </a:rPr>
              <a:t>discrimination</a:t>
            </a:r>
            <a:r>
              <a:rPr spc="-30" dirty="0">
                <a:latin typeface="Times New Roman"/>
                <a:cs typeface="Times New Roman"/>
              </a:rPr>
              <a:t> </a:t>
            </a:r>
            <a:r>
              <a:rPr spc="-5" dirty="0">
                <a:latin typeface="Times New Roman"/>
                <a:cs typeface="Times New Roman"/>
              </a:rPr>
              <a:t>against</a:t>
            </a:r>
            <a:r>
              <a:rPr spc="-20" dirty="0">
                <a:latin typeface="Times New Roman"/>
                <a:cs typeface="Times New Roman"/>
              </a:rPr>
              <a:t> </a:t>
            </a:r>
            <a:r>
              <a:rPr spc="-5" dirty="0">
                <a:latin typeface="Times New Roman"/>
                <a:cs typeface="Times New Roman"/>
              </a:rPr>
              <a:t>certain </a:t>
            </a:r>
            <a:r>
              <a:rPr dirty="0">
                <a:latin typeface="Times New Roman"/>
                <a:cs typeface="Times New Roman"/>
              </a:rPr>
              <a:t>groups</a:t>
            </a:r>
            <a:r>
              <a:rPr spc="-20" dirty="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of</a:t>
            </a:r>
            <a:r>
              <a:rPr spc="5" dirty="0">
                <a:latin typeface="Times New Roman"/>
                <a:cs typeface="Times New Roman"/>
              </a:rPr>
              <a:t> </a:t>
            </a:r>
            <a:r>
              <a:rPr spc="-5" dirty="0">
                <a:latin typeface="Times New Roman"/>
                <a:cs typeface="Times New Roman"/>
              </a:rPr>
              <a:t>people,</a:t>
            </a:r>
            <a:r>
              <a:rPr spc="-25" dirty="0">
                <a:latin typeface="Times New Roman"/>
                <a:cs typeface="Times New Roman"/>
              </a:rPr>
              <a:t> </a:t>
            </a:r>
            <a:r>
              <a:rPr spc="-5" dirty="0">
                <a:latin typeface="Times New Roman"/>
                <a:cs typeface="Times New Roman"/>
              </a:rPr>
              <a:t>such</a:t>
            </a:r>
            <a:r>
              <a:rPr spc="5" dirty="0">
                <a:latin typeface="Times New Roman"/>
                <a:cs typeface="Times New Roman"/>
              </a:rPr>
              <a:t> </a:t>
            </a:r>
            <a:r>
              <a:rPr spc="-10" dirty="0">
                <a:latin typeface="Times New Roman"/>
                <a:cs typeface="Times New Roman"/>
              </a:rPr>
              <a:t>as</a:t>
            </a:r>
            <a:r>
              <a:rPr spc="5" dirty="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those</a:t>
            </a:r>
            <a:r>
              <a:rPr spc="-20" dirty="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from</a:t>
            </a:r>
            <a:r>
              <a:rPr spc="-10" dirty="0">
                <a:latin typeface="Times New Roman"/>
                <a:cs typeface="Times New Roman"/>
              </a:rPr>
              <a:t> marginalized</a:t>
            </a:r>
            <a:r>
              <a:rPr spc="-15" dirty="0">
                <a:latin typeface="Times New Roman"/>
                <a:cs typeface="Times New Roman"/>
              </a:rPr>
              <a:t> </a:t>
            </a:r>
            <a:r>
              <a:rPr spc="-5" dirty="0">
                <a:latin typeface="Times New Roman"/>
                <a:cs typeface="Times New Roman"/>
              </a:rPr>
              <a:t>communities</a:t>
            </a:r>
            <a:r>
              <a:rPr sz="1500" spc="-5" dirty="0">
                <a:solidFill>
                  <a:srgbClr val="404040"/>
                </a:solidFill>
                <a:latin typeface="Times New Roman"/>
                <a:cs typeface="Times New Roman"/>
              </a:rPr>
              <a:t>.</a:t>
            </a:r>
            <a:endParaRPr sz="1500" dirty="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381246" y="6594005"/>
            <a:ext cx="264160" cy="2330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0175">
              <a:lnSpc>
                <a:spcPts val="1610"/>
              </a:lnSpc>
            </a:pPr>
            <a:r>
              <a:rPr sz="1500" dirty="0">
                <a:latin typeface="Palatino Linotype"/>
                <a:cs typeface="Palatino Linotype"/>
              </a:rPr>
              <a:t>7</a:t>
            </a:r>
            <a:endParaRPr sz="1500">
              <a:latin typeface="Palatino Linotype"/>
              <a:cs typeface="Palatino Linotype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4381246" y="6594005"/>
            <a:ext cx="264160" cy="2330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0175">
              <a:lnSpc>
                <a:spcPts val="1610"/>
              </a:lnSpc>
            </a:pPr>
            <a:r>
              <a:rPr sz="1500" dirty="0">
                <a:latin typeface="Palatino Linotype"/>
                <a:cs typeface="Palatino Linotype"/>
              </a:rPr>
              <a:t>8</a:t>
            </a:r>
            <a:endParaRPr sz="1500">
              <a:latin typeface="Palatino Linotype"/>
              <a:cs typeface="Palatino Linotyp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0" y="540455"/>
            <a:ext cx="9144000" cy="603306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7505">
              <a:lnSpc>
                <a:spcPct val="100000"/>
              </a:lnSpc>
              <a:spcBef>
                <a:spcPts val="105"/>
              </a:spcBef>
            </a:pPr>
            <a:r>
              <a:rPr lang="en-IN" sz="2300" b="1" dirty="0">
                <a:latin typeface="Times New Roman"/>
                <a:cs typeface="Times New Roman"/>
              </a:rPr>
              <a:t>        </a:t>
            </a:r>
            <a:r>
              <a:rPr sz="2300" b="1" dirty="0">
                <a:latin typeface="Times New Roman"/>
                <a:cs typeface="Times New Roman"/>
              </a:rPr>
              <a:t>DIFFERENT</a:t>
            </a:r>
            <a:r>
              <a:rPr sz="2300" b="1" spc="-195" dirty="0">
                <a:latin typeface="Times New Roman"/>
                <a:cs typeface="Times New Roman"/>
              </a:rPr>
              <a:t> </a:t>
            </a:r>
            <a:r>
              <a:rPr sz="2300" b="1" spc="-15" dirty="0">
                <a:latin typeface="Times New Roman"/>
                <a:cs typeface="Times New Roman"/>
              </a:rPr>
              <a:t>APPLICATIONS</a:t>
            </a:r>
            <a:r>
              <a:rPr sz="2300" b="1" spc="-30" dirty="0">
                <a:latin typeface="Times New Roman"/>
                <a:cs typeface="Times New Roman"/>
              </a:rPr>
              <a:t> </a:t>
            </a:r>
            <a:r>
              <a:rPr sz="2300" b="1" dirty="0">
                <a:latin typeface="Times New Roman"/>
                <a:cs typeface="Times New Roman"/>
              </a:rPr>
              <a:t>OF</a:t>
            </a:r>
            <a:r>
              <a:rPr sz="2300" b="1" spc="-225" dirty="0">
                <a:latin typeface="Times New Roman"/>
                <a:cs typeface="Times New Roman"/>
              </a:rPr>
              <a:t> </a:t>
            </a:r>
            <a:r>
              <a:rPr sz="2300" b="1" dirty="0">
                <a:latin typeface="Times New Roman"/>
                <a:cs typeface="Times New Roman"/>
              </a:rPr>
              <a:t>AI</a:t>
            </a:r>
            <a:r>
              <a:rPr sz="2300" b="1" spc="5" dirty="0">
                <a:latin typeface="Times New Roman"/>
                <a:cs typeface="Times New Roman"/>
              </a:rPr>
              <a:t> </a:t>
            </a:r>
            <a:r>
              <a:rPr sz="2300" b="1" dirty="0">
                <a:latin typeface="Times New Roman"/>
                <a:cs typeface="Times New Roman"/>
              </a:rPr>
              <a:t>IN</a:t>
            </a:r>
            <a:r>
              <a:rPr sz="2300" b="1" spc="5" dirty="0">
                <a:latin typeface="Times New Roman"/>
                <a:cs typeface="Times New Roman"/>
              </a:rPr>
              <a:t> </a:t>
            </a:r>
            <a:r>
              <a:rPr sz="2300" b="1" spc="-15" dirty="0">
                <a:latin typeface="Times New Roman"/>
                <a:cs typeface="Times New Roman"/>
              </a:rPr>
              <a:t>SMART</a:t>
            </a:r>
            <a:r>
              <a:rPr sz="2300" b="1" spc="-55" dirty="0">
                <a:latin typeface="Times New Roman"/>
                <a:cs typeface="Times New Roman"/>
              </a:rPr>
              <a:t> </a:t>
            </a:r>
            <a:r>
              <a:rPr sz="2300" b="1" dirty="0">
                <a:latin typeface="Times New Roman"/>
                <a:cs typeface="Times New Roman"/>
              </a:rPr>
              <a:t>CITIES</a:t>
            </a:r>
            <a:endParaRPr sz="23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450" dirty="0">
              <a:latin typeface="Times New Roman"/>
              <a:cs typeface="Times New Roman"/>
            </a:endParaRPr>
          </a:p>
          <a:p>
            <a:pPr marL="355600" marR="5080" indent="-342900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Artificial</a:t>
            </a:r>
            <a:r>
              <a:rPr sz="2000"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Intelligence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 (AI)</a:t>
            </a:r>
            <a:r>
              <a:rPr sz="2000" spc="-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is</a:t>
            </a:r>
            <a:r>
              <a:rPr sz="2000"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playing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 an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increasingly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important</a:t>
            </a:r>
            <a:r>
              <a:rPr sz="2000"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role</a:t>
            </a:r>
            <a:r>
              <a:rPr sz="2000"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in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 the</a:t>
            </a:r>
            <a:r>
              <a:rPr sz="2000"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development </a:t>
            </a:r>
            <a:r>
              <a:rPr sz="2000"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of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 smart</a:t>
            </a:r>
            <a:r>
              <a:rPr sz="2000"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cities.</a:t>
            </a:r>
            <a:r>
              <a:rPr sz="2000" spc="-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There</a:t>
            </a:r>
            <a:r>
              <a:rPr sz="2000" spc="-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are</a:t>
            </a:r>
            <a:r>
              <a:rPr sz="2000" spc="-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several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252525"/>
                </a:solidFill>
                <a:latin typeface="Times New Roman"/>
                <a:cs typeface="Times New Roman"/>
              </a:rPr>
              <a:t>different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applications</a:t>
            </a:r>
            <a:r>
              <a:rPr sz="2000"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of</a:t>
            </a:r>
            <a:r>
              <a:rPr sz="2000" spc="-9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AI</a:t>
            </a:r>
            <a:r>
              <a:rPr sz="2000" spc="-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in</a:t>
            </a:r>
            <a:r>
              <a:rPr sz="2000"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smart</a:t>
            </a:r>
            <a:r>
              <a:rPr sz="2000"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cities</a:t>
            </a:r>
            <a:r>
              <a:rPr sz="2000"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that</a:t>
            </a:r>
            <a:r>
              <a:rPr sz="2000"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can</a:t>
            </a:r>
            <a:r>
              <a:rPr sz="2000" spc="-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help </a:t>
            </a:r>
            <a:r>
              <a:rPr sz="2000" spc="-409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improve </a:t>
            </a:r>
            <a:r>
              <a:rPr sz="2000" spc="-15" dirty="0">
                <a:solidFill>
                  <a:srgbClr val="252525"/>
                </a:solidFill>
                <a:latin typeface="Times New Roman"/>
                <a:cs typeface="Times New Roman"/>
              </a:rPr>
              <a:t>efficiency, </a:t>
            </a:r>
            <a:r>
              <a:rPr sz="2000" spc="-10" dirty="0">
                <a:solidFill>
                  <a:srgbClr val="252525"/>
                </a:solidFill>
                <a:latin typeface="Times New Roman"/>
                <a:cs typeface="Times New Roman"/>
              </a:rPr>
              <a:t>sustainability, 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and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quality 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of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life for citizens. 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Here are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some 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examples:</a:t>
            </a:r>
            <a:endParaRPr sz="20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har char="•"/>
            </a:pPr>
            <a:endParaRPr sz="3200" dirty="0">
              <a:latin typeface="Times New Roman"/>
              <a:cs typeface="Times New Roman"/>
            </a:endParaRPr>
          </a:p>
          <a:p>
            <a:pPr marL="355600" marR="137795" indent="-342900" algn="just">
              <a:lnSpc>
                <a:spcPct val="100000"/>
              </a:lnSpc>
              <a:buFont typeface="Arial MT"/>
              <a:buChar char="•"/>
              <a:tabLst>
                <a:tab pos="355600" algn="l"/>
              </a:tabLst>
            </a:pPr>
            <a:r>
              <a:rPr sz="2000" b="1" dirty="0">
                <a:latin typeface="Times New Roman"/>
                <a:cs typeface="Times New Roman"/>
              </a:rPr>
              <a:t>2.1 </a:t>
            </a:r>
            <a:r>
              <a:rPr sz="2000" b="1" spc="-15" dirty="0">
                <a:latin typeface="Times New Roman"/>
                <a:cs typeface="Times New Roman"/>
              </a:rPr>
              <a:t>Traffic </a:t>
            </a:r>
            <a:r>
              <a:rPr sz="2000" b="1" dirty="0">
                <a:latin typeface="Times New Roman"/>
                <a:cs typeface="Times New Roman"/>
              </a:rPr>
              <a:t>management: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AI can 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be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used to </a:t>
            </a:r>
            <a:r>
              <a:rPr sz="2000" spc="-10" dirty="0">
                <a:solidFill>
                  <a:srgbClr val="252525"/>
                </a:solidFill>
                <a:latin typeface="Times New Roman"/>
                <a:cs typeface="Times New Roman"/>
              </a:rPr>
              <a:t>optimize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traffic </a:t>
            </a:r>
            <a:r>
              <a:rPr sz="2000" spc="-25" dirty="0">
                <a:solidFill>
                  <a:srgbClr val="252525"/>
                </a:solidFill>
                <a:latin typeface="Times New Roman"/>
                <a:cs typeface="Times New Roman"/>
              </a:rPr>
              <a:t>flow,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reduce congestion, and 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252525"/>
                </a:solidFill>
                <a:latin typeface="Times New Roman"/>
                <a:cs typeface="Times New Roman"/>
              </a:rPr>
              <a:t>improve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safety on city streets. This can be achieved through technologies such as predictive 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traffic</a:t>
            </a:r>
            <a:r>
              <a:rPr sz="2000"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252525"/>
                </a:solidFill>
                <a:latin typeface="Times New Roman"/>
                <a:cs typeface="Times New Roman"/>
              </a:rPr>
              <a:t>modeling,</a:t>
            </a:r>
            <a:r>
              <a:rPr sz="2000" spc="3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252525"/>
                </a:solidFill>
                <a:latin typeface="Times New Roman"/>
                <a:cs typeface="Times New Roman"/>
              </a:rPr>
              <a:t>smart</a:t>
            </a:r>
            <a:r>
              <a:rPr sz="2000" spc="5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traffic</a:t>
            </a:r>
            <a:r>
              <a:rPr sz="2000"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signals,</a:t>
            </a:r>
            <a:r>
              <a:rPr sz="2000"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and</a:t>
            </a:r>
            <a:r>
              <a:rPr sz="2000"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autonomous</a:t>
            </a:r>
            <a:r>
              <a:rPr sz="2000"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vehicles.</a:t>
            </a:r>
            <a:endParaRPr sz="20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buChar char="•"/>
            </a:pPr>
            <a:endParaRPr sz="2000" dirty="0">
              <a:latin typeface="Times New Roman"/>
              <a:cs typeface="Times New Roman"/>
            </a:endParaRPr>
          </a:p>
          <a:p>
            <a:pPr marL="355600" marR="82550" indent="-342900" algn="just">
              <a:lnSpc>
                <a:spcPct val="100000"/>
              </a:lnSpc>
              <a:spcBef>
                <a:spcPts val="1045"/>
              </a:spcBef>
              <a:buFont typeface="Arial MT"/>
              <a:buChar char="•"/>
              <a:tabLst>
                <a:tab pos="355600" algn="l"/>
              </a:tabLst>
            </a:pPr>
            <a:r>
              <a:rPr sz="2000" b="1" dirty="0">
                <a:latin typeface="Times New Roman"/>
                <a:cs typeface="Times New Roman"/>
              </a:rPr>
              <a:t>2.2</a:t>
            </a:r>
            <a:r>
              <a:rPr sz="2000" b="1" spc="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Energy Management: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AI can be used to </a:t>
            </a:r>
            <a:r>
              <a:rPr sz="2000" spc="-10" dirty="0">
                <a:solidFill>
                  <a:srgbClr val="252525"/>
                </a:solidFill>
                <a:latin typeface="Times New Roman"/>
                <a:cs typeface="Times New Roman"/>
              </a:rPr>
              <a:t>optimize energy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consumption by </a:t>
            </a:r>
            <a:r>
              <a:rPr sz="2000" spc="-10" dirty="0">
                <a:solidFill>
                  <a:srgbClr val="252525"/>
                </a:solidFill>
                <a:latin typeface="Times New Roman"/>
                <a:cs typeface="Times New Roman"/>
              </a:rPr>
              <a:t>monitoring </a:t>
            </a:r>
            <a:r>
              <a:rPr sz="2000" spc="-38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252525"/>
                </a:solidFill>
                <a:latin typeface="Times New Roman"/>
                <a:cs typeface="Times New Roman"/>
              </a:rPr>
              <a:t>energy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usage,</a:t>
            </a:r>
            <a:r>
              <a:rPr sz="2000"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predicting</a:t>
            </a:r>
            <a:r>
              <a:rPr sz="2000" spc="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252525"/>
                </a:solidFill>
                <a:latin typeface="Times New Roman"/>
                <a:cs typeface="Times New Roman"/>
              </a:rPr>
              <a:t>demand,</a:t>
            </a:r>
            <a:r>
              <a:rPr sz="2000" spc="3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and</a:t>
            </a:r>
            <a:r>
              <a:rPr sz="2000"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adjusting</a:t>
            </a:r>
            <a:r>
              <a:rPr sz="2000"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supply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to</a:t>
            </a:r>
            <a:r>
              <a:rPr sz="2000"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252525"/>
                </a:solidFill>
                <a:latin typeface="Times New Roman"/>
                <a:cs typeface="Times New Roman"/>
              </a:rPr>
              <a:t>match</a:t>
            </a:r>
            <a:r>
              <a:rPr sz="2000" spc="5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the</a:t>
            </a:r>
            <a:r>
              <a:rPr sz="2000"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demand.</a:t>
            </a:r>
            <a:endParaRPr sz="2000" dirty="0">
              <a:latin typeface="Times New Roman"/>
              <a:cs typeface="Times New Roman"/>
            </a:endParaRPr>
          </a:p>
          <a:p>
            <a:pPr marL="355600" marR="328295" indent="-342900" algn="just">
              <a:lnSpc>
                <a:spcPct val="100000"/>
              </a:lnSpc>
              <a:spcBef>
                <a:spcPts val="370"/>
              </a:spcBef>
              <a:buFont typeface="Arial MT"/>
              <a:buChar char="•"/>
              <a:tabLst>
                <a:tab pos="355600" algn="l"/>
              </a:tabLst>
            </a:pP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AI </a:t>
            </a:r>
            <a:r>
              <a:rPr sz="2000" spc="-10" dirty="0">
                <a:solidFill>
                  <a:srgbClr val="252525"/>
                </a:solidFill>
                <a:latin typeface="Times New Roman"/>
                <a:cs typeface="Times New Roman"/>
              </a:rPr>
              <a:t>can 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be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used 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to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optimize </a:t>
            </a:r>
            <a:r>
              <a:rPr sz="2000" spc="-10" dirty="0">
                <a:solidFill>
                  <a:srgbClr val="252525"/>
                </a:solidFill>
                <a:latin typeface="Times New Roman"/>
                <a:cs typeface="Times New Roman"/>
              </a:rPr>
              <a:t>energy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consumption 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in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buildings and infrastructure, reducing </a:t>
            </a:r>
            <a:r>
              <a:rPr sz="2000" spc="-10" dirty="0">
                <a:solidFill>
                  <a:srgbClr val="252525"/>
                </a:solidFill>
                <a:latin typeface="Times New Roman"/>
                <a:cs typeface="Times New Roman"/>
              </a:rPr>
              <a:t>energy </a:t>
            </a:r>
            <a:r>
              <a:rPr sz="2000" spc="-36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waste and 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lowering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costs. This </a:t>
            </a:r>
            <a:r>
              <a:rPr sz="2000" spc="-10" dirty="0">
                <a:solidFill>
                  <a:srgbClr val="252525"/>
                </a:solidFill>
                <a:latin typeface="Times New Roman"/>
                <a:cs typeface="Times New Roman"/>
              </a:rPr>
              <a:t>can 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be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achieved 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through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technologies such </a:t>
            </a:r>
            <a:r>
              <a:rPr sz="2000" spc="-10" dirty="0">
                <a:solidFill>
                  <a:srgbClr val="252525"/>
                </a:solidFill>
                <a:latin typeface="Times New Roman"/>
                <a:cs typeface="Times New Roman"/>
              </a:rPr>
              <a:t>as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smart lighting and </a:t>
            </a:r>
            <a:r>
              <a:rPr sz="2000" spc="-36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heating</a:t>
            </a:r>
            <a:r>
              <a:rPr sz="2000" spc="-3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systems,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and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energy-efficient</a:t>
            </a:r>
            <a:r>
              <a:rPr sz="2000" spc="-4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building</a:t>
            </a:r>
            <a:r>
              <a:rPr sz="2000" spc="-4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design.</a:t>
            </a:r>
            <a:endParaRPr sz="20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152400"/>
            <a:ext cx="9144000" cy="592534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marR="36830" indent="-342900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000" b="1" dirty="0">
                <a:latin typeface="Times New Roman"/>
                <a:cs typeface="Times New Roman"/>
              </a:rPr>
              <a:t>2.3</a:t>
            </a:r>
            <a:r>
              <a:rPr sz="2000" b="1" spc="400" dirty="0">
                <a:latin typeface="Times New Roman"/>
                <a:cs typeface="Times New Roman"/>
              </a:rPr>
              <a:t> </a:t>
            </a:r>
            <a:r>
              <a:rPr sz="2000" b="1" spc="-20" dirty="0">
                <a:latin typeface="Times New Roman"/>
                <a:cs typeface="Times New Roman"/>
              </a:rPr>
              <a:t>Waste</a:t>
            </a:r>
            <a:r>
              <a:rPr sz="2000" b="1" dirty="0">
                <a:latin typeface="Times New Roman"/>
                <a:cs typeface="Times New Roman"/>
              </a:rPr>
              <a:t> </a:t>
            </a:r>
            <a:r>
              <a:rPr sz="2000" b="1" spc="-5" dirty="0">
                <a:latin typeface="Times New Roman"/>
                <a:cs typeface="Times New Roman"/>
              </a:rPr>
              <a:t>management:</a:t>
            </a:r>
            <a:r>
              <a:rPr sz="2000" b="1" spc="-20" dirty="0"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AI</a:t>
            </a:r>
            <a:r>
              <a:rPr sz="2000"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can</a:t>
            </a:r>
            <a:r>
              <a:rPr sz="2000"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be</a:t>
            </a:r>
            <a:r>
              <a:rPr sz="2000"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used</a:t>
            </a:r>
            <a:r>
              <a:rPr sz="2000"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to</a:t>
            </a:r>
            <a:r>
              <a:rPr sz="2000"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252525"/>
                </a:solidFill>
                <a:latin typeface="Times New Roman"/>
                <a:cs typeface="Times New Roman"/>
              </a:rPr>
              <a:t>optimize</a:t>
            </a:r>
            <a:r>
              <a:rPr sz="2000" spc="6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waste</a:t>
            </a:r>
            <a:r>
              <a:rPr sz="2000" spc="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collection</a:t>
            </a:r>
            <a:r>
              <a:rPr sz="2000" spc="5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routes,</a:t>
            </a:r>
            <a:r>
              <a:rPr sz="2000" spc="3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identify</a:t>
            </a:r>
            <a:r>
              <a:rPr sz="2000"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areas </a:t>
            </a:r>
            <a:r>
              <a:rPr sz="2000" spc="-38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with</a:t>
            </a:r>
            <a:r>
              <a:rPr sz="2000"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the</a:t>
            </a:r>
            <a:r>
              <a:rPr sz="2000"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highest</a:t>
            </a:r>
            <a:r>
              <a:rPr sz="2000"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waste</a:t>
            </a:r>
            <a:r>
              <a:rPr sz="2000" spc="3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production</a:t>
            </a:r>
            <a:r>
              <a:rPr sz="2000" spc="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and</a:t>
            </a:r>
            <a:r>
              <a:rPr sz="2000" spc="4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reducing</a:t>
            </a:r>
            <a:r>
              <a:rPr sz="2000" spc="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waste</a:t>
            </a:r>
            <a:r>
              <a:rPr sz="2000"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252525"/>
                </a:solidFill>
                <a:latin typeface="Times New Roman"/>
                <a:cs typeface="Times New Roman"/>
              </a:rPr>
              <a:t>volumes</a:t>
            </a:r>
            <a:r>
              <a:rPr sz="2000" spc="5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and</a:t>
            </a:r>
            <a:r>
              <a:rPr sz="2000"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252525"/>
                </a:solidFill>
                <a:latin typeface="Times New Roman"/>
                <a:cs typeface="Times New Roman"/>
              </a:rPr>
              <a:t>improving</a:t>
            </a:r>
            <a:r>
              <a:rPr sz="2000" spc="5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recycling</a:t>
            </a:r>
            <a:r>
              <a:rPr sz="2000" spc="5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rates. </a:t>
            </a:r>
            <a:r>
              <a:rPr sz="2000" spc="-38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This</a:t>
            </a:r>
            <a:r>
              <a:rPr sz="2000"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can</a:t>
            </a:r>
            <a:r>
              <a:rPr sz="2000"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be</a:t>
            </a:r>
            <a:r>
              <a:rPr sz="2000"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achieved</a:t>
            </a:r>
            <a:r>
              <a:rPr sz="2000"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through</a:t>
            </a:r>
            <a:r>
              <a:rPr sz="2000"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technologies</a:t>
            </a:r>
            <a:r>
              <a:rPr sz="2000" spc="3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such</a:t>
            </a:r>
            <a:r>
              <a:rPr sz="2000"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as</a:t>
            </a:r>
            <a:r>
              <a:rPr sz="2000"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252525"/>
                </a:solidFill>
                <a:latin typeface="Times New Roman"/>
                <a:cs typeface="Times New Roman"/>
              </a:rPr>
              <a:t>smart</a:t>
            </a:r>
            <a:r>
              <a:rPr sz="2000" spc="6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waste</a:t>
            </a:r>
            <a:r>
              <a:rPr sz="2000"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bins</a:t>
            </a:r>
            <a:r>
              <a:rPr sz="2000"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and</a:t>
            </a:r>
            <a:r>
              <a:rPr sz="2000"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predictive</a:t>
            </a:r>
            <a:r>
              <a:rPr sz="2000"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waste 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collection.</a:t>
            </a:r>
            <a:endParaRPr sz="20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Char char="•"/>
            </a:pPr>
            <a:endParaRPr sz="2000" dirty="0">
              <a:latin typeface="Times New Roman"/>
              <a:cs typeface="Times New Roman"/>
            </a:endParaRPr>
          </a:p>
          <a:p>
            <a:pPr marL="355600" marR="139065" indent="-342900">
              <a:lnSpc>
                <a:spcPct val="100000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000" b="1" dirty="0">
                <a:latin typeface="Times New Roman"/>
                <a:cs typeface="Times New Roman"/>
              </a:rPr>
              <a:t>2.4</a:t>
            </a:r>
            <a:r>
              <a:rPr sz="2000" b="1" spc="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Public</a:t>
            </a:r>
            <a:r>
              <a:rPr sz="2000" b="1" spc="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safety:</a:t>
            </a:r>
            <a:r>
              <a:rPr sz="2000" b="1" spc="-35" dirty="0"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AI</a:t>
            </a:r>
            <a:r>
              <a:rPr sz="2000"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can</a:t>
            </a:r>
            <a:r>
              <a:rPr sz="2000"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be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used</a:t>
            </a:r>
            <a:r>
              <a:rPr sz="2000"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to</a:t>
            </a:r>
            <a:r>
              <a:rPr sz="2000"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enhance</a:t>
            </a:r>
            <a:r>
              <a:rPr sz="2000"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public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safety</a:t>
            </a:r>
            <a:r>
              <a:rPr sz="2000" spc="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by detecting</a:t>
            </a:r>
            <a:r>
              <a:rPr sz="2000" spc="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and</a:t>
            </a:r>
            <a:r>
              <a:rPr sz="2000"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predicting 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criminal</a:t>
            </a:r>
            <a:r>
              <a:rPr sz="2000" spc="6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15" dirty="0">
                <a:solidFill>
                  <a:srgbClr val="252525"/>
                </a:solidFill>
                <a:latin typeface="Times New Roman"/>
                <a:cs typeface="Times New Roman"/>
              </a:rPr>
              <a:t>activity,</a:t>
            </a:r>
            <a:r>
              <a:rPr sz="2000" spc="5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identifying</a:t>
            </a:r>
            <a:r>
              <a:rPr sz="2000" spc="4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potential</a:t>
            </a:r>
            <a:r>
              <a:rPr sz="2000" spc="3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hazards,</a:t>
            </a:r>
            <a:r>
              <a:rPr sz="2000" spc="3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and</a:t>
            </a:r>
            <a:r>
              <a:rPr sz="2000"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providing</a:t>
            </a:r>
            <a:r>
              <a:rPr sz="2000"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real-time</a:t>
            </a:r>
            <a:r>
              <a:rPr sz="2000" spc="6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252525"/>
                </a:solidFill>
                <a:latin typeface="Times New Roman"/>
                <a:cs typeface="Times New Roman"/>
              </a:rPr>
              <a:t>emergency</a:t>
            </a:r>
            <a:r>
              <a:rPr sz="2000" spc="6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response. </a:t>
            </a:r>
            <a:r>
              <a:rPr sz="2000" spc="-38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This</a:t>
            </a:r>
            <a:r>
              <a:rPr sz="2000" spc="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can</a:t>
            </a:r>
            <a:r>
              <a:rPr sz="2000" spc="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be</a:t>
            </a:r>
            <a:r>
              <a:rPr sz="2000"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achieved</a:t>
            </a:r>
            <a:r>
              <a:rPr sz="2000" spc="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through</a:t>
            </a:r>
            <a:r>
              <a:rPr sz="2000"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technologies</a:t>
            </a:r>
            <a:r>
              <a:rPr sz="2000" spc="4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such</a:t>
            </a:r>
            <a:r>
              <a:rPr sz="2000"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as</a:t>
            </a:r>
            <a:r>
              <a:rPr sz="2000"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predictive</a:t>
            </a:r>
            <a:r>
              <a:rPr sz="2000" spc="3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policing,</a:t>
            </a:r>
            <a:r>
              <a:rPr sz="2000" spc="3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surveillance</a:t>
            </a:r>
            <a:r>
              <a:rPr sz="2000" spc="4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252525"/>
                </a:solidFill>
                <a:latin typeface="Times New Roman"/>
                <a:cs typeface="Times New Roman"/>
              </a:rPr>
              <a:t>systems, </a:t>
            </a:r>
            <a:r>
              <a:rPr sz="2000" spc="-38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and </a:t>
            </a:r>
            <a:r>
              <a:rPr sz="2000" spc="-10" dirty="0">
                <a:solidFill>
                  <a:srgbClr val="252525"/>
                </a:solidFill>
                <a:latin typeface="Times New Roman"/>
                <a:cs typeface="Times New Roman"/>
              </a:rPr>
              <a:t>emergency</a:t>
            </a:r>
            <a:r>
              <a:rPr sz="2000" spc="4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response</a:t>
            </a:r>
            <a:r>
              <a:rPr sz="2000"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management.</a:t>
            </a:r>
            <a:endParaRPr sz="20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har char="•"/>
            </a:pPr>
            <a:endParaRPr sz="2000" dirty="0">
              <a:latin typeface="Times New Roman"/>
              <a:cs typeface="Times New Roman"/>
            </a:endParaRPr>
          </a:p>
          <a:p>
            <a:pPr marL="355600" marR="225425" indent="-342900">
              <a:lnSpc>
                <a:spcPct val="100000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000" b="1" spc="-5" dirty="0">
                <a:latin typeface="Times New Roman"/>
                <a:cs typeface="Times New Roman"/>
              </a:rPr>
              <a:t>2.5</a:t>
            </a:r>
            <a:r>
              <a:rPr sz="2000" b="1" spc="15" dirty="0">
                <a:latin typeface="Times New Roman"/>
                <a:cs typeface="Times New Roman"/>
              </a:rPr>
              <a:t> </a:t>
            </a:r>
            <a:r>
              <a:rPr sz="2000" b="1" spc="-10" dirty="0">
                <a:latin typeface="Times New Roman"/>
                <a:cs typeface="Times New Roman"/>
              </a:rPr>
              <a:t>Smart</a:t>
            </a:r>
            <a:r>
              <a:rPr sz="2000" b="1" spc="45" dirty="0">
                <a:latin typeface="Times New Roman"/>
                <a:cs typeface="Times New Roman"/>
              </a:rPr>
              <a:t> </a:t>
            </a:r>
            <a:r>
              <a:rPr sz="2000" b="1" spc="-10" dirty="0">
                <a:latin typeface="Times New Roman"/>
                <a:cs typeface="Times New Roman"/>
              </a:rPr>
              <a:t>Homes:</a:t>
            </a:r>
            <a:r>
              <a:rPr sz="2000" b="1" spc="60" dirty="0"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AI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252525"/>
                </a:solidFill>
                <a:latin typeface="Times New Roman"/>
                <a:cs typeface="Times New Roman"/>
              </a:rPr>
              <a:t>can</a:t>
            </a:r>
            <a:r>
              <a:rPr sz="2000"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be</a:t>
            </a:r>
            <a:r>
              <a:rPr sz="2000" spc="-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used</a:t>
            </a:r>
            <a:r>
              <a:rPr sz="2000"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to</a:t>
            </a:r>
            <a:r>
              <a:rPr sz="2000" spc="-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automate home appliances,</a:t>
            </a:r>
            <a:r>
              <a:rPr sz="2000" spc="-3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optimize</a:t>
            </a:r>
            <a:r>
              <a:rPr sz="2000" spc="-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252525"/>
                </a:solidFill>
                <a:latin typeface="Times New Roman"/>
                <a:cs typeface="Times New Roman"/>
              </a:rPr>
              <a:t>energy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 consumption, </a:t>
            </a:r>
            <a:r>
              <a:rPr sz="2000" spc="-36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and</a:t>
            </a:r>
            <a:r>
              <a:rPr sz="2000" spc="-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enhance</a:t>
            </a:r>
            <a:r>
              <a:rPr sz="2000" spc="-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15" dirty="0">
                <a:solidFill>
                  <a:srgbClr val="252525"/>
                </a:solidFill>
                <a:latin typeface="Times New Roman"/>
                <a:cs typeface="Times New Roman"/>
              </a:rPr>
              <a:t>security.</a:t>
            </a:r>
            <a:endParaRPr sz="2000" dirty="0">
              <a:latin typeface="Times New Roman"/>
              <a:cs typeface="Times New Roman"/>
            </a:endParaRPr>
          </a:p>
          <a:p>
            <a:pPr marL="355600" marR="441959" indent="-342900">
              <a:lnSpc>
                <a:spcPct val="100000"/>
              </a:lnSpc>
              <a:spcBef>
                <a:spcPts val="38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AI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can</a:t>
            </a:r>
            <a:r>
              <a:rPr sz="2000"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be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used</a:t>
            </a:r>
            <a:r>
              <a:rPr sz="2000"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to</a:t>
            </a:r>
            <a:r>
              <a:rPr sz="2000"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252525"/>
                </a:solidFill>
                <a:latin typeface="Times New Roman"/>
                <a:cs typeface="Times New Roman"/>
              </a:rPr>
              <a:t>optimize</a:t>
            </a:r>
            <a:r>
              <a:rPr sz="2000" spc="6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building</a:t>
            </a:r>
            <a:r>
              <a:rPr sz="2000"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operations</a:t>
            </a:r>
            <a:r>
              <a:rPr sz="2000" spc="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and</a:t>
            </a:r>
            <a:r>
              <a:rPr sz="2000"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maintenance,</a:t>
            </a:r>
            <a:r>
              <a:rPr sz="2000" spc="6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reducing</a:t>
            </a:r>
            <a:r>
              <a:rPr sz="2000"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costs</a:t>
            </a:r>
            <a:r>
              <a:rPr sz="2000"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and 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improving</a:t>
            </a:r>
            <a:r>
              <a:rPr sz="2000" spc="5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252525"/>
                </a:solidFill>
                <a:latin typeface="Times New Roman"/>
                <a:cs typeface="Times New Roman"/>
              </a:rPr>
              <a:t>energy</a:t>
            </a:r>
            <a:r>
              <a:rPr sz="2000"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15" dirty="0">
                <a:solidFill>
                  <a:srgbClr val="252525"/>
                </a:solidFill>
                <a:latin typeface="Times New Roman"/>
                <a:cs typeface="Times New Roman"/>
              </a:rPr>
              <a:t>efficiency.</a:t>
            </a:r>
            <a:r>
              <a:rPr sz="2000"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This</a:t>
            </a:r>
            <a:r>
              <a:rPr sz="2000"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can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 be</a:t>
            </a:r>
            <a:r>
              <a:rPr sz="2000"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achieved</a:t>
            </a:r>
            <a:r>
              <a:rPr sz="2000"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through</a:t>
            </a:r>
            <a:r>
              <a:rPr sz="2000"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technologies</a:t>
            </a:r>
            <a:r>
              <a:rPr sz="2000"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such</a:t>
            </a:r>
            <a:r>
              <a:rPr sz="2000"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as</a:t>
            </a:r>
            <a:r>
              <a:rPr sz="2000"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building </a:t>
            </a:r>
            <a:r>
              <a:rPr sz="2000" spc="-38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252525"/>
                </a:solidFill>
                <a:latin typeface="Times New Roman"/>
                <a:cs typeface="Times New Roman"/>
              </a:rPr>
              <a:t>automation</a:t>
            </a:r>
            <a:r>
              <a:rPr sz="2000" spc="4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252525"/>
                </a:solidFill>
                <a:latin typeface="Times New Roman"/>
                <a:cs typeface="Times New Roman"/>
              </a:rPr>
              <a:t>systems</a:t>
            </a:r>
            <a:r>
              <a:rPr sz="2000" spc="6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and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predictive</a:t>
            </a:r>
            <a:r>
              <a:rPr sz="2000" spc="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maintenance.</a:t>
            </a:r>
            <a:endParaRPr sz="20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Char char="•"/>
            </a:pPr>
            <a:endParaRPr sz="2000" dirty="0">
              <a:latin typeface="Times New Roman"/>
              <a:cs typeface="Times New Roman"/>
            </a:endParaRPr>
          </a:p>
          <a:p>
            <a:pPr marL="355600" marR="5080" indent="-342900">
              <a:lnSpc>
                <a:spcPct val="100000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000" b="1" spc="-5" dirty="0">
                <a:latin typeface="Times New Roman"/>
                <a:cs typeface="Times New Roman"/>
              </a:rPr>
              <a:t>2.6</a:t>
            </a:r>
            <a:r>
              <a:rPr sz="2000" b="1" spc="15" dirty="0">
                <a:latin typeface="Times New Roman"/>
                <a:cs typeface="Times New Roman"/>
              </a:rPr>
              <a:t> </a:t>
            </a:r>
            <a:r>
              <a:rPr sz="2000" b="1" spc="-5" dirty="0">
                <a:latin typeface="Times New Roman"/>
                <a:cs typeface="Times New Roman"/>
              </a:rPr>
              <a:t>Urban</a:t>
            </a:r>
            <a:r>
              <a:rPr sz="2000" b="1" spc="5" dirty="0">
                <a:latin typeface="Times New Roman"/>
                <a:cs typeface="Times New Roman"/>
              </a:rPr>
              <a:t> </a:t>
            </a:r>
            <a:r>
              <a:rPr sz="2000" b="1" spc="-5" dirty="0">
                <a:latin typeface="Times New Roman"/>
                <a:cs typeface="Times New Roman"/>
              </a:rPr>
              <a:t>planning:</a:t>
            </a:r>
            <a:r>
              <a:rPr sz="2000" b="1" spc="25" dirty="0"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AI</a:t>
            </a:r>
            <a:r>
              <a:rPr sz="2000"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252525"/>
                </a:solidFill>
                <a:latin typeface="Times New Roman"/>
                <a:cs typeface="Times New Roman"/>
              </a:rPr>
              <a:t>can</a:t>
            </a:r>
            <a:r>
              <a:rPr sz="2000"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be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 used</a:t>
            </a:r>
            <a:r>
              <a:rPr sz="2000"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to</a:t>
            </a:r>
            <a:r>
              <a:rPr sz="2000" spc="-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optimize</a:t>
            </a:r>
            <a:r>
              <a:rPr sz="2000" spc="-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urban</a:t>
            </a:r>
            <a:r>
              <a:rPr sz="2000" spc="-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planning</a:t>
            </a:r>
            <a:r>
              <a:rPr sz="2000" spc="-3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and</a:t>
            </a:r>
            <a:r>
              <a:rPr sz="2000" spc="-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development,</a:t>
            </a:r>
            <a:r>
              <a:rPr sz="2000" spc="-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improving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 the </a:t>
            </a:r>
            <a:r>
              <a:rPr sz="2000"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design and functionality 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of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cities. This </a:t>
            </a:r>
            <a:r>
              <a:rPr sz="2000" spc="-10" dirty="0">
                <a:solidFill>
                  <a:srgbClr val="252525"/>
                </a:solidFill>
                <a:latin typeface="Times New Roman"/>
                <a:cs typeface="Times New Roman"/>
              </a:rPr>
              <a:t>can 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be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achieved 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through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technologies such </a:t>
            </a:r>
            <a:r>
              <a:rPr sz="2000" spc="-10" dirty="0">
                <a:solidFill>
                  <a:srgbClr val="252525"/>
                </a:solidFill>
                <a:latin typeface="Times New Roman"/>
                <a:cs typeface="Times New Roman"/>
              </a:rPr>
              <a:t>as 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predictive </a:t>
            </a:r>
            <a:r>
              <a:rPr sz="2000" spc="10" dirty="0">
                <a:solidFill>
                  <a:srgbClr val="252525"/>
                </a:solidFill>
                <a:latin typeface="Times New Roman"/>
                <a:cs typeface="Times New Roman"/>
              </a:rPr>
              <a:t>land- </a:t>
            </a:r>
            <a:r>
              <a:rPr sz="2000" spc="-36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use</a:t>
            </a:r>
            <a:r>
              <a:rPr sz="2000" spc="-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modeling</a:t>
            </a:r>
            <a:r>
              <a:rPr sz="2000" spc="-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and</a:t>
            </a:r>
            <a:r>
              <a:rPr sz="2000" spc="-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3D urban</a:t>
            </a:r>
            <a:r>
              <a:rPr sz="2000" spc="-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visualization.</a:t>
            </a:r>
            <a:endParaRPr sz="2000" dirty="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381246" y="6594005"/>
            <a:ext cx="264160" cy="2330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0175">
              <a:lnSpc>
                <a:spcPts val="1610"/>
              </a:lnSpc>
            </a:pPr>
            <a:r>
              <a:rPr sz="1500" dirty="0">
                <a:latin typeface="Palatino Linotype"/>
                <a:cs typeface="Palatino Linotype"/>
              </a:rPr>
              <a:t>9</a:t>
            </a:r>
            <a:endParaRPr sz="1500">
              <a:latin typeface="Palatino Linotype"/>
              <a:cs typeface="Palatino Linotype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5940" y="407923"/>
            <a:ext cx="7939405" cy="244361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000" b="1" spc="-5" dirty="0">
                <a:solidFill>
                  <a:srgbClr val="252525"/>
                </a:solidFill>
                <a:latin typeface="Times New Roman"/>
                <a:cs typeface="Times New Roman"/>
              </a:rPr>
              <a:t>2.7</a:t>
            </a:r>
            <a:r>
              <a:rPr sz="2000" b="1"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b="1" spc="-5" dirty="0">
                <a:solidFill>
                  <a:srgbClr val="252525"/>
                </a:solidFill>
                <a:latin typeface="Times New Roman"/>
                <a:cs typeface="Times New Roman"/>
              </a:rPr>
              <a:t>Healthcare:</a:t>
            </a:r>
            <a:r>
              <a:rPr sz="2000" b="1" spc="4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AI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can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be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 used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to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monitor</a:t>
            </a:r>
            <a:r>
              <a:rPr spc="-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public</a:t>
            </a:r>
            <a:r>
              <a:rPr spc="-4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health,</a:t>
            </a:r>
            <a:r>
              <a:rPr spc="-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identify</a:t>
            </a:r>
            <a:r>
              <a:rPr spc="-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outbreaks,</a:t>
            </a:r>
            <a:r>
              <a:rPr spc="-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and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optimize</a:t>
            </a:r>
            <a:endParaRPr dirty="0">
              <a:latin typeface="Times New Roman"/>
              <a:cs typeface="Times New Roman"/>
            </a:endParaRPr>
          </a:p>
          <a:p>
            <a:pPr marL="355600">
              <a:lnSpc>
                <a:spcPct val="100000"/>
              </a:lnSpc>
              <a:spcBef>
                <a:spcPts val="5"/>
              </a:spcBef>
            </a:pP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healthcare</a:t>
            </a:r>
            <a:r>
              <a:rPr spc="-5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resources.</a:t>
            </a:r>
            <a:endParaRPr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800" dirty="0">
              <a:latin typeface="Times New Roman"/>
              <a:cs typeface="Times New Roman"/>
            </a:endParaRPr>
          </a:p>
          <a:p>
            <a:pPr marL="355600" marR="5080" indent="-342900">
              <a:lnSpc>
                <a:spcPct val="100000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000" b="1" spc="-5" dirty="0">
                <a:latin typeface="Times New Roman"/>
                <a:cs typeface="Times New Roman"/>
              </a:rPr>
              <a:t>2.8</a:t>
            </a:r>
            <a:r>
              <a:rPr sz="2000" b="1" spc="15" dirty="0">
                <a:latin typeface="Times New Roman"/>
                <a:cs typeface="Times New Roman"/>
              </a:rPr>
              <a:t> </a:t>
            </a:r>
            <a:r>
              <a:rPr sz="2000" b="1" spc="-10" dirty="0">
                <a:latin typeface="Times New Roman"/>
                <a:cs typeface="Times New Roman"/>
              </a:rPr>
              <a:t>Citizen</a:t>
            </a:r>
            <a:r>
              <a:rPr sz="2000" b="1" spc="50" dirty="0">
                <a:latin typeface="Times New Roman"/>
                <a:cs typeface="Times New Roman"/>
              </a:rPr>
              <a:t> </a:t>
            </a:r>
            <a:r>
              <a:rPr sz="2000" b="1" spc="-5" dirty="0">
                <a:latin typeface="Times New Roman"/>
                <a:cs typeface="Times New Roman"/>
              </a:rPr>
              <a:t>engagement:</a:t>
            </a:r>
            <a:r>
              <a:rPr sz="2000" b="1" spc="50" dirty="0"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AI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can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be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used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to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enhance</a:t>
            </a:r>
            <a:r>
              <a:rPr spc="-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citizen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engagement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and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participation</a:t>
            </a:r>
            <a:r>
              <a:rPr spc="-3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in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city </a:t>
            </a:r>
            <a:r>
              <a:rPr spc="-36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decision-making. This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can 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be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achieved 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through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technologies such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as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chatbots and 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virtual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assistants, </a:t>
            </a:r>
            <a:r>
              <a:rPr spc="-36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which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can 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provide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information and services 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to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citizens and 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help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them navigate city services and 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resources.</a:t>
            </a:r>
            <a:endParaRPr dirty="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05000" y="2971800"/>
            <a:ext cx="6019800" cy="365760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276601" y="6019800"/>
            <a:ext cx="3048000" cy="86946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endParaRPr lang="en-IN" sz="1800" spc="-5" dirty="0">
              <a:latin typeface="Palatino Linotype"/>
              <a:cs typeface="Palatino Linotype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lang="en-IN" spc="-5" dirty="0">
              <a:latin typeface="Palatino Linotype"/>
              <a:cs typeface="Palatino Linotype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Palatino Linotype"/>
                <a:cs typeface="Palatino Linotype"/>
              </a:rPr>
              <a:t>Figure</a:t>
            </a:r>
            <a:r>
              <a:rPr sz="1800" spc="-10" dirty="0">
                <a:latin typeface="Palatino Linotype"/>
                <a:cs typeface="Palatino Linotype"/>
              </a:rPr>
              <a:t> </a:t>
            </a:r>
            <a:r>
              <a:rPr sz="1800" dirty="0">
                <a:latin typeface="Palatino Linotype"/>
                <a:cs typeface="Palatino Linotype"/>
              </a:rPr>
              <a:t>3:</a:t>
            </a:r>
            <a:r>
              <a:rPr sz="1800" spc="-95" dirty="0">
                <a:latin typeface="Palatino Linotype"/>
                <a:cs typeface="Palatino Linotype"/>
              </a:rPr>
              <a:t> </a:t>
            </a:r>
            <a:r>
              <a:rPr sz="1800" dirty="0">
                <a:latin typeface="Palatino Linotype"/>
                <a:cs typeface="Palatino Linotype"/>
              </a:rPr>
              <a:t>Applications</a:t>
            </a:r>
            <a:r>
              <a:rPr sz="1800" spc="-15" dirty="0">
                <a:latin typeface="Palatino Linotype"/>
                <a:cs typeface="Palatino Linotype"/>
              </a:rPr>
              <a:t> </a:t>
            </a:r>
            <a:r>
              <a:rPr sz="1800" dirty="0">
                <a:latin typeface="Palatino Linotype"/>
                <a:cs typeface="Palatino Linotype"/>
              </a:rPr>
              <a:t>of</a:t>
            </a:r>
            <a:r>
              <a:rPr sz="1800" spc="-10" dirty="0">
                <a:latin typeface="Palatino Linotype"/>
                <a:cs typeface="Palatino Linotype"/>
              </a:rPr>
              <a:t> </a:t>
            </a:r>
            <a:r>
              <a:rPr sz="1800" dirty="0">
                <a:latin typeface="Palatino Linotype"/>
                <a:cs typeface="Palatino Linotype"/>
              </a:rPr>
              <a:t>IoT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" y="6629400"/>
            <a:ext cx="4800346" cy="2180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64"/>
              </a:lnSpc>
            </a:pPr>
            <a:r>
              <a:rPr sz="1500" dirty="0">
                <a:latin typeface="Palatino Linotype"/>
                <a:cs typeface="Palatino Linotype"/>
              </a:rPr>
              <a:t>10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228600" y="314157"/>
            <a:ext cx="8458200" cy="3222036"/>
          </a:xfrm>
          <a:prstGeom prst="rect">
            <a:avLst/>
          </a:prstGeom>
        </p:spPr>
        <p:txBody>
          <a:bodyPr vert="horz" wrap="square" lIns="0" tIns="196215" rIns="0" bIns="0" rtlCol="0">
            <a:spAutoFit/>
          </a:bodyPr>
          <a:lstStyle/>
          <a:p>
            <a:pPr marL="14604" algn="ctr">
              <a:lnSpc>
                <a:spcPct val="100000"/>
              </a:lnSpc>
              <a:spcBef>
                <a:spcPts val="1545"/>
              </a:spcBef>
            </a:pPr>
            <a:r>
              <a:rPr sz="2400" b="1" spc="-5" dirty="0">
                <a:latin typeface="Times New Roman"/>
                <a:cs typeface="Times New Roman"/>
              </a:rPr>
              <a:t>IM</a:t>
            </a:r>
            <a:r>
              <a:rPr sz="2400" b="1" spc="-155" dirty="0">
                <a:latin typeface="Times New Roman"/>
                <a:cs typeface="Times New Roman"/>
              </a:rPr>
              <a:t>P</a:t>
            </a:r>
            <a:r>
              <a:rPr sz="2400" b="1" spc="-5" dirty="0">
                <a:latin typeface="Times New Roman"/>
                <a:cs typeface="Times New Roman"/>
              </a:rPr>
              <a:t>ACT</a:t>
            </a:r>
            <a:r>
              <a:rPr sz="2400" b="1" spc="-3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OF</a:t>
            </a:r>
            <a:r>
              <a:rPr sz="2400" b="1" spc="-18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AI</a:t>
            </a:r>
            <a:r>
              <a:rPr sz="2400" b="1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IN</a:t>
            </a:r>
            <a:r>
              <a:rPr sz="2400" b="1" spc="-1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SMA</a:t>
            </a:r>
            <a:r>
              <a:rPr sz="2400" b="1" spc="-85" dirty="0">
                <a:latin typeface="Times New Roman"/>
                <a:cs typeface="Times New Roman"/>
              </a:rPr>
              <a:t>R</a:t>
            </a:r>
            <a:r>
              <a:rPr sz="2400" b="1" dirty="0">
                <a:latin typeface="Times New Roman"/>
                <a:cs typeface="Times New Roman"/>
              </a:rPr>
              <a:t>T</a:t>
            </a:r>
            <a:r>
              <a:rPr sz="2400" b="1" spc="-30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CITI</a:t>
            </a:r>
            <a:r>
              <a:rPr sz="2400" b="1" dirty="0">
                <a:latin typeface="Times New Roman"/>
                <a:cs typeface="Times New Roman"/>
              </a:rPr>
              <a:t>E</a:t>
            </a:r>
            <a:r>
              <a:rPr sz="2400" b="1" spc="-5" dirty="0">
                <a:latin typeface="Times New Roman"/>
                <a:cs typeface="Times New Roman"/>
              </a:rPr>
              <a:t>S</a:t>
            </a:r>
            <a:endParaRPr sz="2400" dirty="0">
              <a:latin typeface="Times New Roman"/>
              <a:cs typeface="Times New Roman"/>
            </a:endParaRPr>
          </a:p>
          <a:p>
            <a:pPr marL="355600" marR="26670" indent="-342900">
              <a:lnSpc>
                <a:spcPct val="100000"/>
              </a:lnSpc>
              <a:spcBef>
                <a:spcPts val="110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Artificial</a:t>
            </a:r>
            <a:r>
              <a:rPr sz="2000" spc="4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intelligence</a:t>
            </a:r>
            <a:r>
              <a:rPr sz="2000" spc="3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(AI)</a:t>
            </a:r>
            <a:r>
              <a:rPr sz="2000" spc="3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has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the</a:t>
            </a:r>
            <a:r>
              <a:rPr sz="2000"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potential</a:t>
            </a:r>
            <a:r>
              <a:rPr sz="2000"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to</a:t>
            </a:r>
            <a:r>
              <a:rPr sz="2000"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greatly</a:t>
            </a:r>
            <a:r>
              <a:rPr sz="2000" spc="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252525"/>
                </a:solidFill>
                <a:latin typeface="Times New Roman"/>
                <a:cs typeface="Times New Roman"/>
              </a:rPr>
              <a:t>impact</a:t>
            </a:r>
            <a:r>
              <a:rPr sz="2000" spc="5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252525"/>
                </a:solidFill>
                <a:latin typeface="Times New Roman"/>
                <a:cs typeface="Times New Roman"/>
              </a:rPr>
              <a:t>smart</a:t>
            </a:r>
            <a:r>
              <a:rPr sz="2000" spc="5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cities</a:t>
            </a:r>
            <a:r>
              <a:rPr sz="2000" spc="3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by</a:t>
            </a:r>
            <a:r>
              <a:rPr sz="2000"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improving 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15" dirty="0">
                <a:solidFill>
                  <a:srgbClr val="252525"/>
                </a:solidFill>
                <a:latin typeface="Times New Roman"/>
                <a:cs typeface="Times New Roman"/>
              </a:rPr>
              <a:t>efficiency,</a:t>
            </a:r>
            <a:r>
              <a:rPr sz="2000" spc="3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reducing</a:t>
            </a:r>
            <a:r>
              <a:rPr sz="2000"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costs,</a:t>
            </a:r>
            <a:r>
              <a:rPr sz="2000"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and</a:t>
            </a:r>
            <a:r>
              <a:rPr sz="2000"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enhancing</a:t>
            </a:r>
            <a:r>
              <a:rPr sz="2000"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the</a:t>
            </a:r>
            <a:r>
              <a:rPr sz="2000"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quality</a:t>
            </a:r>
            <a:r>
              <a:rPr sz="2000"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of</a:t>
            </a:r>
            <a:r>
              <a:rPr sz="2000"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life</a:t>
            </a:r>
            <a:r>
              <a:rPr sz="2000"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for</a:t>
            </a:r>
            <a:r>
              <a:rPr sz="2000"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residents.</a:t>
            </a:r>
            <a:r>
              <a:rPr sz="2000" spc="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Here</a:t>
            </a:r>
            <a:r>
              <a:rPr sz="2000"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are</a:t>
            </a:r>
            <a:r>
              <a:rPr sz="2000"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252525"/>
                </a:solidFill>
                <a:latin typeface="Times New Roman"/>
                <a:cs typeface="Times New Roman"/>
              </a:rPr>
              <a:t>some</a:t>
            </a:r>
            <a:r>
              <a:rPr sz="2000" spc="5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of the </a:t>
            </a:r>
            <a:r>
              <a:rPr sz="2000" spc="-38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ways</a:t>
            </a:r>
            <a:r>
              <a:rPr sz="2000"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in</a:t>
            </a:r>
            <a:r>
              <a:rPr sz="2000"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which</a:t>
            </a:r>
            <a:r>
              <a:rPr sz="2000" spc="-8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AI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is</a:t>
            </a:r>
            <a:r>
              <a:rPr sz="2000"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already</a:t>
            </a:r>
            <a:r>
              <a:rPr sz="2000"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252525"/>
                </a:solidFill>
                <a:latin typeface="Times New Roman"/>
                <a:cs typeface="Times New Roman"/>
              </a:rPr>
              <a:t>making</a:t>
            </a:r>
            <a:r>
              <a:rPr sz="2000" spc="3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an</a:t>
            </a:r>
            <a:r>
              <a:rPr sz="2000"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252525"/>
                </a:solidFill>
                <a:latin typeface="Times New Roman"/>
                <a:cs typeface="Times New Roman"/>
              </a:rPr>
              <a:t>impact</a:t>
            </a:r>
            <a:r>
              <a:rPr sz="2000" spc="4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in</a:t>
            </a:r>
            <a:r>
              <a:rPr sz="2000"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252525"/>
                </a:solidFill>
                <a:latin typeface="Times New Roman"/>
                <a:cs typeface="Times New Roman"/>
              </a:rPr>
              <a:t>smart</a:t>
            </a:r>
            <a:r>
              <a:rPr sz="2000" spc="8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cities.</a:t>
            </a:r>
            <a:endParaRPr sz="2000" dirty="0">
              <a:latin typeface="Times New Roman"/>
              <a:cs typeface="Times New Roman"/>
            </a:endParaRPr>
          </a:p>
          <a:p>
            <a:pPr marL="355600" marR="5080" indent="-342900">
              <a:lnSpc>
                <a:spcPct val="100000"/>
              </a:lnSpc>
              <a:spcBef>
                <a:spcPts val="384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000" spc="-10" dirty="0">
                <a:solidFill>
                  <a:srgbClr val="252525"/>
                </a:solidFill>
                <a:latin typeface="Times New Roman"/>
                <a:cs typeface="Times New Roman"/>
              </a:rPr>
              <a:t>Smart</a:t>
            </a:r>
            <a:r>
              <a:rPr sz="2000" spc="5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cities</a:t>
            </a:r>
            <a:r>
              <a:rPr sz="2000" spc="3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can</a:t>
            </a:r>
            <a:r>
              <a:rPr sz="2000"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use</a:t>
            </a:r>
            <a:r>
              <a:rPr sz="2000" spc="-8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AI</a:t>
            </a:r>
            <a:r>
              <a:rPr sz="2000"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to</a:t>
            </a:r>
            <a:r>
              <a:rPr sz="2000"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see</a:t>
            </a:r>
            <a:r>
              <a:rPr sz="2000"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their</a:t>
            </a:r>
            <a:r>
              <a:rPr sz="2000"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effect</a:t>
            </a:r>
            <a:r>
              <a:rPr sz="2000"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on</a:t>
            </a:r>
            <a:r>
              <a:rPr sz="2000" spc="-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the</a:t>
            </a:r>
            <a:r>
              <a:rPr sz="2000"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local</a:t>
            </a:r>
            <a:r>
              <a:rPr sz="2000" spc="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environment,</a:t>
            </a:r>
            <a:r>
              <a:rPr sz="2000" spc="5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global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252525"/>
                </a:solidFill>
                <a:latin typeface="Times New Roman"/>
                <a:cs typeface="Times New Roman"/>
              </a:rPr>
              <a:t>warming,</a:t>
            </a:r>
            <a:r>
              <a:rPr sz="2000" spc="5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as</a:t>
            </a:r>
            <a:r>
              <a:rPr sz="2000"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well</a:t>
            </a:r>
            <a:r>
              <a:rPr sz="2000"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as </a:t>
            </a:r>
            <a:r>
              <a:rPr sz="2000" spc="-38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pollution</a:t>
            </a:r>
            <a:r>
              <a:rPr sz="2000" spc="7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levels.</a:t>
            </a:r>
            <a:r>
              <a:rPr sz="2000" spc="8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Using</a:t>
            </a:r>
            <a:r>
              <a:rPr sz="2000" spc="-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AI</a:t>
            </a:r>
            <a:r>
              <a:rPr sz="2000" spc="6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and</a:t>
            </a:r>
            <a:r>
              <a:rPr sz="2000" spc="7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252525"/>
                </a:solidFill>
                <a:latin typeface="Times New Roman"/>
                <a:cs typeface="Times New Roman"/>
              </a:rPr>
              <a:t>machine</a:t>
            </a:r>
            <a:r>
              <a:rPr sz="2000" spc="1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learning</a:t>
            </a:r>
            <a:r>
              <a:rPr sz="2000" spc="8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for</a:t>
            </a:r>
            <a:r>
              <a:rPr sz="2000" spc="6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pollution</a:t>
            </a:r>
            <a:r>
              <a:rPr sz="2000" spc="7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control</a:t>
            </a:r>
            <a:r>
              <a:rPr sz="2000" spc="9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and</a:t>
            </a:r>
            <a:r>
              <a:rPr sz="2000" spc="6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252525"/>
                </a:solidFill>
                <a:latin typeface="Times New Roman"/>
                <a:cs typeface="Times New Roman"/>
              </a:rPr>
              <a:t>energy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 consumption,</a:t>
            </a:r>
            <a:r>
              <a:rPr sz="2000" spc="3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allows</a:t>
            </a:r>
            <a:r>
              <a:rPr sz="2000" spc="3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authorities</a:t>
            </a:r>
            <a:r>
              <a:rPr sz="2000" spc="4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and</a:t>
            </a:r>
            <a:r>
              <a:rPr sz="2000"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cities</a:t>
            </a:r>
            <a:r>
              <a:rPr sz="2000" spc="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to</a:t>
            </a:r>
            <a:r>
              <a:rPr sz="2000"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15" dirty="0">
                <a:solidFill>
                  <a:srgbClr val="252525"/>
                </a:solidFill>
                <a:latin typeface="Times New Roman"/>
                <a:cs typeface="Times New Roman"/>
              </a:rPr>
              <a:t>make</a:t>
            </a:r>
            <a:r>
              <a:rPr sz="2000" spc="5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well-informed</a:t>
            </a:r>
            <a:r>
              <a:rPr sz="2000" spc="6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decisions</a:t>
            </a:r>
            <a:r>
              <a:rPr sz="2000" spc="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that</a:t>
            </a:r>
            <a:r>
              <a:rPr sz="2000"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are</a:t>
            </a:r>
            <a:r>
              <a:rPr sz="2000"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best</a:t>
            </a:r>
            <a:r>
              <a:rPr sz="2000"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for </a:t>
            </a:r>
            <a:r>
              <a:rPr sz="2000"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the</a:t>
            </a:r>
            <a:r>
              <a:rPr sz="200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Times New Roman"/>
                <a:cs typeface="Times New Roman"/>
              </a:rPr>
              <a:t>environment.</a:t>
            </a:r>
            <a:endParaRPr sz="2000" dirty="0">
              <a:latin typeface="Times New Roman"/>
              <a:cs typeface="Times New Roman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85747" y="3622286"/>
            <a:ext cx="5029200" cy="2921557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829054" y="6255473"/>
            <a:ext cx="6324346" cy="57964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endParaRPr lang="en-IN" sz="1800" spc="-5" dirty="0">
              <a:latin typeface="Palatino Linotype"/>
              <a:cs typeface="Palatino Linotype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Palatino Linotype"/>
                <a:cs typeface="Palatino Linotype"/>
              </a:rPr>
              <a:t>Figure</a:t>
            </a:r>
            <a:r>
              <a:rPr sz="1800" spc="5" dirty="0">
                <a:latin typeface="Palatino Linotype"/>
                <a:cs typeface="Palatino Linotype"/>
              </a:rPr>
              <a:t> </a:t>
            </a:r>
            <a:r>
              <a:rPr sz="1800" dirty="0">
                <a:latin typeface="Palatino Linotype"/>
                <a:cs typeface="Palatino Linotype"/>
              </a:rPr>
              <a:t>4</a:t>
            </a:r>
            <a:r>
              <a:rPr sz="1800" dirty="0">
                <a:latin typeface="Times New Roman"/>
                <a:cs typeface="Times New Roman"/>
              </a:rPr>
              <a:t>:</a:t>
            </a:r>
            <a:r>
              <a:rPr sz="1800" spc="-10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AI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and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IoT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help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bring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about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</a:t>
            </a:r>
            <a:r>
              <a:rPr sz="1800" spc="-5" dirty="0">
                <a:latin typeface="Times New Roman"/>
                <a:cs typeface="Times New Roman"/>
              </a:rPr>
              <a:t> smart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city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experience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" y="6629400"/>
            <a:ext cx="4800346" cy="2180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64"/>
              </a:lnSpc>
            </a:pPr>
            <a:r>
              <a:rPr sz="1500" dirty="0">
                <a:latin typeface="Palatino Linotype"/>
                <a:cs typeface="Palatino Linotype"/>
              </a:rPr>
              <a:t>11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5940" y="634949"/>
            <a:ext cx="8021955" cy="58304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marR="21590" indent="-342900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b="1" dirty="0">
                <a:solidFill>
                  <a:srgbClr val="252525"/>
                </a:solidFill>
                <a:latin typeface="Times New Roman"/>
                <a:cs typeface="Times New Roman"/>
              </a:rPr>
              <a:t>3.1</a:t>
            </a:r>
            <a:r>
              <a:rPr b="1" spc="4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b="1" spc="-5" dirty="0">
                <a:latin typeface="Times New Roman"/>
                <a:cs typeface="Times New Roman"/>
              </a:rPr>
              <a:t>Improved</a:t>
            </a:r>
            <a:r>
              <a:rPr b="1" spc="-50" dirty="0">
                <a:latin typeface="Times New Roman"/>
                <a:cs typeface="Times New Roman"/>
              </a:rPr>
              <a:t> </a:t>
            </a:r>
            <a:r>
              <a:rPr b="1" spc="-15" dirty="0">
                <a:latin typeface="Times New Roman"/>
                <a:cs typeface="Times New Roman"/>
              </a:rPr>
              <a:t>Traffic</a:t>
            </a:r>
            <a:r>
              <a:rPr b="1" spc="-45" dirty="0">
                <a:latin typeface="Times New Roman"/>
                <a:cs typeface="Times New Roman"/>
              </a:rPr>
              <a:t> </a:t>
            </a:r>
            <a:r>
              <a:rPr b="1" dirty="0">
                <a:latin typeface="Times New Roman"/>
                <a:cs typeface="Times New Roman"/>
              </a:rPr>
              <a:t>Management:</a:t>
            </a:r>
            <a:r>
              <a:rPr b="1" spc="-30" dirty="0"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AI-powered</a:t>
            </a:r>
            <a:r>
              <a:rPr spc="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traffic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management</a:t>
            </a:r>
            <a:r>
              <a:rPr spc="5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systems</a:t>
            </a:r>
            <a:r>
              <a:rPr spc="5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can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help 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reduce</a:t>
            </a:r>
            <a:r>
              <a:rPr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congestion,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optimize</a:t>
            </a:r>
            <a:r>
              <a:rPr spc="7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traffic</a:t>
            </a:r>
            <a:r>
              <a:rPr spc="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25" dirty="0">
                <a:solidFill>
                  <a:srgbClr val="252525"/>
                </a:solidFill>
                <a:latin typeface="Times New Roman"/>
                <a:cs typeface="Times New Roman"/>
              </a:rPr>
              <a:t>flow,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 and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enhance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road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20" dirty="0">
                <a:solidFill>
                  <a:srgbClr val="252525"/>
                </a:solidFill>
                <a:latin typeface="Times New Roman"/>
                <a:cs typeface="Times New Roman"/>
              </a:rPr>
              <a:t>safety.</a:t>
            </a:r>
            <a:r>
              <a:rPr spc="3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For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example,</a:t>
            </a:r>
            <a:r>
              <a:rPr spc="4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real-time 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traffic</a:t>
            </a:r>
            <a:r>
              <a:rPr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data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can</a:t>
            </a:r>
            <a:r>
              <a:rPr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be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collected</a:t>
            </a:r>
            <a:r>
              <a:rPr spc="4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from</a:t>
            </a:r>
            <a:r>
              <a:rPr spc="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cameras</a:t>
            </a:r>
            <a:r>
              <a:rPr spc="7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and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sensors,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and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analyzed</a:t>
            </a:r>
            <a:r>
              <a:rPr spc="4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to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optimize</a:t>
            </a:r>
            <a:r>
              <a:rPr spc="6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traffic</a:t>
            </a:r>
            <a:r>
              <a:rPr spc="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signal </a:t>
            </a:r>
            <a:r>
              <a:rPr spc="-38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timings,</a:t>
            </a:r>
            <a:r>
              <a:rPr spc="5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reroute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vehicles,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and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prevent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accidents.</a:t>
            </a:r>
            <a:endParaRPr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Char char="•"/>
            </a:pPr>
            <a:endParaRPr sz="2400" dirty="0">
              <a:latin typeface="Times New Roman"/>
              <a:cs typeface="Times New Roman"/>
            </a:endParaRPr>
          </a:p>
          <a:p>
            <a:pPr marL="355600" marR="49530" indent="-342900">
              <a:lnSpc>
                <a:spcPct val="100000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AI-based</a:t>
            </a:r>
            <a:r>
              <a:rPr spc="3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traffic</a:t>
            </a:r>
            <a:r>
              <a:rPr spc="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management</a:t>
            </a:r>
            <a:r>
              <a:rPr spc="7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systems</a:t>
            </a:r>
            <a:r>
              <a:rPr spc="7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can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also</a:t>
            </a:r>
            <a:r>
              <a:rPr spc="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be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used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to</a:t>
            </a:r>
            <a:r>
              <a:rPr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optimize</a:t>
            </a:r>
            <a:r>
              <a:rPr spc="6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the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use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of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public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transport </a:t>
            </a:r>
            <a:r>
              <a:rPr spc="-38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systems,</a:t>
            </a:r>
            <a:r>
              <a:rPr spc="7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such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as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buses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and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trains.</a:t>
            </a:r>
            <a:r>
              <a:rPr spc="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By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analyzing</a:t>
            </a:r>
            <a:r>
              <a:rPr spc="3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data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on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passenger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flows</a:t>
            </a:r>
            <a:r>
              <a:rPr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and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traffic</a:t>
            </a:r>
            <a:r>
              <a:rPr spc="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patterns, 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AI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algorithms</a:t>
            </a:r>
            <a:r>
              <a:rPr spc="6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can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be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used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to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adjust</a:t>
            </a:r>
            <a:r>
              <a:rPr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the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frequency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and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routing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of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public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transport</a:t>
            </a:r>
            <a:r>
              <a:rPr spc="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services</a:t>
            </a:r>
            <a:r>
              <a:rPr spc="3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to 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better</a:t>
            </a:r>
            <a:r>
              <a:rPr spc="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5" dirty="0">
                <a:solidFill>
                  <a:srgbClr val="252525"/>
                </a:solidFill>
                <a:latin typeface="Times New Roman"/>
                <a:cs typeface="Times New Roman"/>
              </a:rPr>
              <a:t>meet</a:t>
            </a:r>
            <a:r>
              <a:rPr spc="4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the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needs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of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commuters.</a:t>
            </a:r>
            <a:endParaRPr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Char char="•"/>
            </a:pPr>
            <a:endParaRPr sz="2400" dirty="0">
              <a:latin typeface="Times New Roman"/>
              <a:cs typeface="Times New Roman"/>
            </a:endParaRPr>
          </a:p>
          <a:p>
            <a:pPr marL="355600" marR="5080" indent="-342900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Another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approach</a:t>
            </a:r>
            <a:r>
              <a:rPr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to</a:t>
            </a:r>
            <a:r>
              <a:rPr spc="-8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AI-based</a:t>
            </a:r>
            <a:r>
              <a:rPr spc="3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traffic</a:t>
            </a:r>
            <a:r>
              <a:rPr spc="3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management</a:t>
            </a:r>
            <a:r>
              <a:rPr spc="7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is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to</a:t>
            </a:r>
            <a:r>
              <a:rPr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use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predictive</a:t>
            </a:r>
            <a:r>
              <a:rPr spc="3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algorithms</a:t>
            </a:r>
            <a:r>
              <a:rPr spc="7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to</a:t>
            </a:r>
            <a:r>
              <a:rPr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anticipate </a:t>
            </a:r>
            <a:r>
              <a:rPr spc="-38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traffic</a:t>
            </a:r>
            <a:r>
              <a:rPr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patterns</a:t>
            </a:r>
            <a:r>
              <a:rPr spc="3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and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adjust</a:t>
            </a:r>
            <a:r>
              <a:rPr spc="3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traffic</a:t>
            </a:r>
            <a:r>
              <a:rPr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flow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5" dirty="0">
                <a:solidFill>
                  <a:srgbClr val="252525"/>
                </a:solidFill>
                <a:latin typeface="Times New Roman"/>
                <a:cs typeface="Times New Roman"/>
              </a:rPr>
              <a:t>accordingly.</a:t>
            </a:r>
            <a:r>
              <a:rPr spc="3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For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example,</a:t>
            </a:r>
            <a:r>
              <a:rPr spc="4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if</a:t>
            </a:r>
            <a:r>
              <a:rPr spc="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an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event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is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expected</a:t>
            </a:r>
            <a:r>
              <a:rPr spc="3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to 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draw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large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number</a:t>
            </a:r>
            <a:r>
              <a:rPr spc="4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of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people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 to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particular</a:t>
            </a:r>
            <a:r>
              <a:rPr spc="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area,</a:t>
            </a:r>
            <a:r>
              <a:rPr spc="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traffic</a:t>
            </a:r>
            <a:r>
              <a:rPr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management</a:t>
            </a:r>
            <a:r>
              <a:rPr spc="7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systems</a:t>
            </a:r>
            <a:r>
              <a:rPr spc="6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can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be 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adjusted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to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accommodate</a:t>
            </a:r>
            <a:r>
              <a:rPr spc="7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this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influx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of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traffic</a:t>
            </a:r>
            <a:r>
              <a:rPr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and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prevent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congestion.</a:t>
            </a:r>
            <a:endParaRPr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Char char="•"/>
            </a:pPr>
            <a:endParaRPr sz="2400" dirty="0">
              <a:latin typeface="Times New Roman"/>
              <a:cs typeface="Times New Roman"/>
            </a:endParaRPr>
          </a:p>
          <a:p>
            <a:pPr marL="355600" marR="261620" indent="-342900">
              <a:lnSpc>
                <a:spcPct val="100000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Overall,</a:t>
            </a:r>
            <a:r>
              <a:rPr spc="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the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use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of</a:t>
            </a:r>
            <a:r>
              <a:rPr spc="-9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AI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in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traffic</a:t>
            </a:r>
            <a:r>
              <a:rPr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management</a:t>
            </a:r>
            <a:r>
              <a:rPr spc="7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systems</a:t>
            </a:r>
            <a:r>
              <a:rPr spc="6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in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smart</a:t>
            </a:r>
            <a:r>
              <a:rPr spc="6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cities</a:t>
            </a:r>
            <a:r>
              <a:rPr spc="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has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the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potential</a:t>
            </a:r>
            <a:r>
              <a:rPr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to 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greatly</a:t>
            </a:r>
            <a:r>
              <a:rPr spc="3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improve</a:t>
            </a:r>
            <a:r>
              <a:rPr spc="5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the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efficiency</a:t>
            </a:r>
            <a:r>
              <a:rPr spc="3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of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urban</a:t>
            </a:r>
            <a:r>
              <a:rPr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transport</a:t>
            </a:r>
            <a:r>
              <a:rPr spc="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systems,</a:t>
            </a:r>
            <a:r>
              <a:rPr spc="6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reduce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traffic</a:t>
            </a:r>
            <a:r>
              <a:rPr spc="3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congestion</a:t>
            </a:r>
            <a:r>
              <a:rPr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and</a:t>
            </a:r>
            <a:r>
              <a:rPr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air </a:t>
            </a:r>
            <a:r>
              <a:rPr spc="-38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pollution,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and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improve</a:t>
            </a:r>
            <a:r>
              <a:rPr spc="4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the</a:t>
            </a:r>
            <a:r>
              <a:rPr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overall</a:t>
            </a:r>
            <a:r>
              <a:rPr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quality</a:t>
            </a:r>
            <a:r>
              <a:rPr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of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life</a:t>
            </a:r>
            <a:r>
              <a:rPr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dirty="0">
                <a:solidFill>
                  <a:srgbClr val="252525"/>
                </a:solidFill>
                <a:latin typeface="Times New Roman"/>
                <a:cs typeface="Times New Roman"/>
              </a:rPr>
              <a:t>for</a:t>
            </a:r>
            <a:r>
              <a:rPr spc="-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city</a:t>
            </a:r>
            <a:r>
              <a:rPr spc="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252525"/>
                </a:solidFill>
                <a:latin typeface="Times New Roman"/>
                <a:cs typeface="Times New Roman"/>
              </a:rPr>
              <a:t>residents.</a:t>
            </a:r>
            <a:endParaRPr dirty="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42240">
              <a:lnSpc>
                <a:spcPts val="1795"/>
              </a:lnSpc>
            </a:pPr>
            <a:r>
              <a:rPr dirty="0"/>
              <a:t>12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160</TotalTime>
  <Words>3559</Words>
  <Application>Microsoft Office PowerPoint</Application>
  <PresentationFormat>On-screen Show (4:3)</PresentationFormat>
  <Paragraphs>188</Paragraphs>
  <Slides>24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3" baseType="lpstr">
      <vt:lpstr>Arial</vt:lpstr>
      <vt:lpstr>Arial MT</vt:lpstr>
      <vt:lpstr>Berlin Sans FB Demi</vt:lpstr>
      <vt:lpstr>Calibri</vt:lpstr>
      <vt:lpstr>Calibri Light</vt:lpstr>
      <vt:lpstr>Palatino Linotype</vt:lpstr>
      <vt:lpstr>Times New Roman</vt:lpstr>
      <vt:lpstr>Verdana</vt:lpstr>
      <vt:lpstr>Office Theme</vt:lpstr>
      <vt:lpstr>PowerPoint Presentation</vt:lpstr>
      <vt:lpstr>PowerPoint Presentation</vt:lpstr>
      <vt:lpstr>Sub-Headings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ASUS</dc:creator>
  <cp:lastModifiedBy>Kaushik Aaryan</cp:lastModifiedBy>
  <cp:revision>10</cp:revision>
  <dcterms:created xsi:type="dcterms:W3CDTF">2023-04-21T18:17:24Z</dcterms:created>
  <dcterms:modified xsi:type="dcterms:W3CDTF">2023-04-24T14:52:05Z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2023-04-01T00:00:00Z</vt:filetime>
  </property>
  <property fmtid="{D5CDD505-2E9C-101B-9397-08002B2CF9AE}" pid="3" name="Creator">
    <vt:lpwstr>Microsoft® PowerPoint® 2010</vt:lpwstr>
  </property>
  <property fmtid="{D5CDD505-2E9C-101B-9397-08002B2CF9AE}" pid="4" name="LastSaved">
    <vt:filetime>2023-04-21T00:00:00Z</vt:filetime>
  </property>
</Properties>
</file>